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6" r:id="rId3"/>
    <p:sldId id="319" r:id="rId4"/>
    <p:sldId id="310" r:id="rId5"/>
    <p:sldId id="311" r:id="rId6"/>
    <p:sldId id="313" r:id="rId7"/>
    <p:sldId id="308" r:id="rId8"/>
    <p:sldId id="301" r:id="rId9"/>
    <p:sldId id="320" r:id="rId10"/>
    <p:sldId id="321" r:id="rId11"/>
    <p:sldId id="322" r:id="rId12"/>
    <p:sldId id="323" r:id="rId13"/>
    <p:sldId id="324" r:id="rId14"/>
    <p:sldId id="325" r:id="rId15"/>
    <p:sldId id="326" r:id="rId16"/>
    <p:sldId id="327" r:id="rId17"/>
    <p:sldId id="328" r:id="rId18"/>
    <p:sldId id="329" r:id="rId19"/>
    <p:sldId id="330" r:id="rId20"/>
    <p:sldId id="331" r:id="rId21"/>
    <p:sldId id="309" r:id="rId22"/>
    <p:sldId id="286" r:id="rId23"/>
    <p:sldId id="332" r:id="rId24"/>
    <p:sldId id="315" r:id="rId25"/>
    <p:sldId id="333" r:id="rId26"/>
    <p:sldId id="334" r:id="rId27"/>
    <p:sldId id="335" r:id="rId28"/>
    <p:sldId id="336" r:id="rId29"/>
    <p:sldId id="337" r:id="rId30"/>
    <p:sldId id="338" r:id="rId31"/>
    <p:sldId id="339" r:id="rId32"/>
    <p:sldId id="340" r:id="rId33"/>
    <p:sldId id="341" r:id="rId34"/>
    <p:sldId id="342" r:id="rId35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162" autoAdjust="0"/>
    <p:restoredTop sz="94249" autoAdjust="0"/>
  </p:normalViewPr>
  <p:slideViewPr>
    <p:cSldViewPr snapToGrid="0">
      <p:cViewPr varScale="1">
        <p:scale>
          <a:sx n="72" d="100"/>
          <a:sy n="72" d="100"/>
        </p:scale>
        <p:origin x="732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9CD5B6E-7F03-4EAD-BCF9-B7B5B52D86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6F64C062-B070-426E-B675-4D00AAA710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4D23B29-82C6-4B36-A1DC-69D0955877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FD3A1-89E3-41D7-940C-0669AFE82B0E}" type="datetimeFigureOut">
              <a:rPr lang="it-IT" smtClean="0"/>
              <a:t>21/04/2021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79838B2-3FCC-4C63-AA2D-899FC728EB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6D04A6C-82BB-4DA8-AC77-6D8977272B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B7C95-6D15-4733-BF01-48738FD315D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282368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D741319-7976-48DD-8403-DF6DDEF6C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9D93D8BF-BB6C-40D1-A2D1-0D9AA70043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B24F436-4514-4CE9-BAF4-0420377C48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FD3A1-89E3-41D7-940C-0669AFE82B0E}" type="datetimeFigureOut">
              <a:rPr lang="it-IT" smtClean="0"/>
              <a:t>21/04/2021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ADB050E-CE76-4834-9910-FC4E85627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A1DAF53-1CB3-4B87-86A6-95ECD00988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B7C95-6D15-4733-BF01-48738FD315D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804840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9E3CB036-B09E-4952-8828-A94E04AE94D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B7D0BA38-12CD-426A-B2BC-F0B2B0A557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105BAEE-1E50-47ED-B378-BA553AB13F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FD3A1-89E3-41D7-940C-0669AFE82B0E}" type="datetimeFigureOut">
              <a:rPr lang="it-IT" smtClean="0"/>
              <a:t>21/04/2021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AA55CD0-4455-47C3-9E7A-DA116A3A60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B660944-DAB7-477B-883A-B9ED88E03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B7C95-6D15-4733-BF01-48738FD315D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366323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3F2A466-B989-4B53-9846-BD1E302C1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4570FC3-C33E-4575-B427-0CB1D61870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77CA48B-5957-4C92-84B4-A2DE496AAA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FD3A1-89E3-41D7-940C-0669AFE82B0E}" type="datetimeFigureOut">
              <a:rPr lang="it-IT" smtClean="0"/>
              <a:t>21/04/2021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3B1CE50-2A2F-4E31-BD86-DC08D547C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23A43A0-63B0-4E28-87BE-7E2C89380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B7C95-6D15-4733-BF01-48738FD315D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202361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32EDF9A-5F7F-469B-8E06-A1E73D98C7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F8525908-2BB3-44F1-8886-906A7C4BD4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56C8DD6-48BF-42AD-97F9-55EF02F157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FD3A1-89E3-41D7-940C-0669AFE82B0E}" type="datetimeFigureOut">
              <a:rPr lang="it-IT" smtClean="0"/>
              <a:t>21/04/2021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2091143-648C-439C-A788-D4291E5FF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A482847-C051-4E20-8DD3-B424306EF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B7C95-6D15-4733-BF01-48738FD315D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625746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97DFE1A-C2B8-4165-89CE-98CF0654E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04C5CCA-A8DD-421C-B042-E06B0B747D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F33E796A-AACB-4B23-8822-085EDD57D0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AE527B7B-CC52-4F45-8EC1-E9B3E9AD4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FD3A1-89E3-41D7-940C-0669AFE82B0E}" type="datetimeFigureOut">
              <a:rPr lang="it-IT" smtClean="0"/>
              <a:t>21/04/2021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C02B4A79-02ED-467C-843B-4A08961BF2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EEE1134D-3842-45AC-BCE6-139EBD0DE1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B7C95-6D15-4733-BF01-48738FD315D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476093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D323861-C4F1-4E96-918F-E7BDD57C2C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B62BC042-EEEB-4C5B-A348-2D6140CF7D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9B5B8FD7-9FA5-4E2F-B3C3-677152D745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B0F088B6-048E-4030-A0EB-2CDA56896ED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DC930B91-1F6C-46D5-85E2-033BBAB3E34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83ACD864-5D54-437D-9C47-23E335D5F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FD3A1-89E3-41D7-940C-0669AFE82B0E}" type="datetimeFigureOut">
              <a:rPr lang="it-IT" smtClean="0"/>
              <a:t>21/04/2021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35635805-B8A4-4CC9-B295-07426280CB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340A9E44-F69C-4432-9B0F-FEB5A4616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B7C95-6D15-4733-BF01-48738FD315D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834169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3A408AB-4AEE-4C6F-BACC-566395E55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ADD948FE-A120-4320-8DA4-48E7152B6F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FD3A1-89E3-41D7-940C-0669AFE82B0E}" type="datetimeFigureOut">
              <a:rPr lang="it-IT" smtClean="0"/>
              <a:t>21/04/2021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A31980D9-2E7A-4D2F-ADAD-E6AE7BE430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286B407F-B9F5-40FC-81DC-547B99ED72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B7C95-6D15-4733-BF01-48738FD315D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464606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F86F170F-33A1-453F-8E5F-D823436866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FD3A1-89E3-41D7-940C-0669AFE82B0E}" type="datetimeFigureOut">
              <a:rPr lang="it-IT" smtClean="0"/>
              <a:t>21/04/2021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7AABA1F3-C66E-47C3-8AAB-CDAB099871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03A25DA-E087-4EE9-A4C6-D6D393408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B7C95-6D15-4733-BF01-48738FD315D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485847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7C8E31F-7F1A-4432-81EA-FD9C7A70B3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5D1E780-9F06-42D8-817C-84A72E35F5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8D9FF734-7BCB-4384-A381-1C03D7DEAA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F599BCF6-25CB-4461-8929-502F5C2F49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FD3A1-89E3-41D7-940C-0669AFE82B0E}" type="datetimeFigureOut">
              <a:rPr lang="it-IT" smtClean="0"/>
              <a:t>21/04/2021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EECD1405-9690-4B37-93AD-C6AA9503C6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BAD055E6-DBD9-42EA-BE9D-0A35D41039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B7C95-6D15-4733-BF01-48738FD315D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268526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FDE667F-01BA-4099-8B60-D01F77B1C9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35B296C2-817E-40FA-86CB-955408B4344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6BA911AA-C344-4BDA-8CBC-E478DBD52F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CA974518-A7AB-4361-946D-5C88108B55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FD3A1-89E3-41D7-940C-0669AFE82B0E}" type="datetimeFigureOut">
              <a:rPr lang="it-IT" smtClean="0"/>
              <a:t>21/04/2021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2D47A677-3058-4193-B8B1-C94A0EE862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2609A71B-FCB8-4CA4-BD64-CB19817E1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B7C95-6D15-4733-BF01-48738FD315D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8664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41989D18-1AE8-4AC7-AC5B-AF2A2A7E4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A9D1157A-0F3E-404A-AD3C-0F0EECF823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869433B-3B27-4962-AA2B-BE6A90298D5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FD3A1-89E3-41D7-940C-0669AFE82B0E}" type="datetimeFigureOut">
              <a:rPr lang="it-IT" smtClean="0"/>
              <a:t>21/04/2021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7B5016A-9F75-4AC3-8D62-E174816240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95B21B4-2C2E-4A1A-84A2-B557BE5909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DB7C95-6D15-4733-BF01-48738FD315D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572254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C0B27210-D0CA-4654-B3E3-9ABB4F178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70B66945-4967-4040-926D-DCA44313CD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24154" cy="685800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Graphic 5" descr="Database">
            <a:extLst>
              <a:ext uri="{FF2B5EF4-FFF2-40B4-BE49-F238E27FC236}">
                <a16:creationId xmlns:a16="http://schemas.microsoft.com/office/drawing/2014/main" id="{4ED5AA5C-A539-4859-92A1-7905FBBBE4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382" y="720993"/>
            <a:ext cx="4047843" cy="4047843"/>
          </a:xfrm>
          <a:prstGeom prst="rect">
            <a:avLst/>
          </a:prstGeom>
        </p:spPr>
      </p:pic>
      <p:pic>
        <p:nvPicPr>
          <p:cNvPr id="4" name="Immagine 3" descr="Immagine che contiene testo, clipart&#10;&#10;Descrizione generata automaticamente">
            <a:extLst>
              <a:ext uri="{FF2B5EF4-FFF2-40B4-BE49-F238E27FC236}">
                <a16:creationId xmlns:a16="http://schemas.microsoft.com/office/drawing/2014/main" id="{0D5DABFC-5EB3-4516-915E-E518E16CCD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1750" y="1969662"/>
            <a:ext cx="5560868" cy="943869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3B64A723-299D-4B65-9E82-9FC843CC1AE3}"/>
              </a:ext>
            </a:extLst>
          </p:cNvPr>
          <p:cNvSpPr txBox="1"/>
          <p:nvPr/>
        </p:nvSpPr>
        <p:spPr>
          <a:xfrm>
            <a:off x="6671688" y="3388739"/>
            <a:ext cx="51009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effectLst/>
                <a:latin typeface="Felix Titling" panose="04060505060202020A04" pitchFamily="82" charset="0"/>
              </a:rPr>
              <a:t>an integrated atlas for exploration and analysis of network medicine data</a:t>
            </a:r>
            <a:endParaRPr lang="it-IT" sz="2400" dirty="0">
              <a:solidFill>
                <a:schemeClr val="bg1"/>
              </a:solidFill>
              <a:latin typeface="Felix Titling" panose="04060505060202020A04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50129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2E961F1-4A28-4A5F-BBD4-6E400E5E6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72357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7F57BEA8-497D-4AA8-8A18-BDCD696B2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8596"/>
            <a:ext cx="12192000" cy="17355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F5275A58-E61B-4BD4-A56E-9FC95C4532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89439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u="sng" dirty="0">
                <a:solidFill>
                  <a:schemeClr val="bg1"/>
                </a:solidFill>
              </a:rPr>
              <a:t>Parsing of data</a:t>
            </a:r>
            <a:endParaRPr lang="en-US" sz="5400" u="sng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13C339DB-94D3-4750-89FE-839E5B24C927}"/>
              </a:ext>
            </a:extLst>
          </p:cNvPr>
          <p:cNvSpPr txBox="1"/>
          <p:nvPr/>
        </p:nvSpPr>
        <p:spPr>
          <a:xfrm>
            <a:off x="1524000" y="1548499"/>
            <a:ext cx="9144000" cy="420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2000" b="1" kern="1200" dirty="0">
                <a:solidFill>
                  <a:schemeClr val="accent4"/>
                </a:solidFill>
                <a:latin typeface="+mn-lt"/>
                <a:ea typeface="+mn-ea"/>
                <a:cs typeface="+mn-cs"/>
              </a:rPr>
              <a:t>INNATEDB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82415D3-DDE5-4D63-8CB3-23A5EC581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1479733"/>
            <a:ext cx="2743200" cy="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D7193FB-6AE6-4B3B-8F89-56B55DD63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201402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9A05CC81-D1FE-4F92-840E-E539C58C4AB2}"/>
              </a:ext>
            </a:extLst>
          </p:cNvPr>
          <p:cNvSpPr txBox="1"/>
          <p:nvPr/>
        </p:nvSpPr>
        <p:spPr>
          <a:xfrm>
            <a:off x="698770" y="4432338"/>
            <a:ext cx="1079128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en-US" dirty="0">
                <a:solidFill>
                  <a:srgbClr val="202124"/>
                </a:solidFill>
                <a:latin typeface="Google Sans"/>
              </a:rPr>
              <a:t>Delete meaningless or useless columns</a:t>
            </a:r>
          </a:p>
          <a:p>
            <a:pPr marL="342900" indent="-342900">
              <a:buAutoNum type="arabicParenR"/>
            </a:pPr>
            <a:r>
              <a:rPr lang="en-US" dirty="0">
                <a:solidFill>
                  <a:srgbClr val="202124"/>
                </a:solidFill>
                <a:latin typeface="Google Sans"/>
              </a:rPr>
              <a:t>Delete labels from ids columns</a:t>
            </a:r>
          </a:p>
          <a:p>
            <a:pPr marL="342900" indent="-342900">
              <a:buAutoNum type="arabicParenR"/>
            </a:pPr>
            <a:r>
              <a:rPr lang="en-US" dirty="0">
                <a:solidFill>
                  <a:srgbClr val="202124"/>
                </a:solidFill>
                <a:latin typeface="Google Sans"/>
              </a:rPr>
              <a:t>U</a:t>
            </a:r>
            <a:r>
              <a:rPr lang="en-US" b="0" i="0" dirty="0">
                <a:solidFill>
                  <a:srgbClr val="202124"/>
                </a:solidFill>
                <a:effectLst/>
                <a:latin typeface="Google Sans"/>
              </a:rPr>
              <a:t>nify tuples with the same pair (</a:t>
            </a:r>
            <a:r>
              <a:rPr lang="en-US" b="0" i="0" dirty="0" err="1">
                <a:solidFill>
                  <a:srgbClr val="202124"/>
                </a:solidFill>
                <a:effectLst/>
                <a:latin typeface="Google Sans"/>
              </a:rPr>
              <a:t>alt_identifier_A</a:t>
            </a:r>
            <a:r>
              <a:rPr lang="en-US" b="0" i="0" dirty="0">
                <a:solidFill>
                  <a:srgbClr val="202124"/>
                </a:solidFill>
                <a:effectLst/>
                <a:latin typeface="Google Sans"/>
              </a:rPr>
              <a:t> , </a:t>
            </a:r>
            <a:r>
              <a:rPr lang="en-US" b="0" i="0" dirty="0" err="1">
                <a:solidFill>
                  <a:srgbClr val="202124"/>
                </a:solidFill>
                <a:effectLst/>
                <a:latin typeface="Google Sans"/>
              </a:rPr>
              <a:t>alt_identifier_B</a:t>
            </a:r>
            <a:r>
              <a:rPr lang="en-US" b="0" i="0" dirty="0">
                <a:solidFill>
                  <a:srgbClr val="202124"/>
                </a:solidFill>
                <a:effectLst/>
                <a:latin typeface="Google Sans"/>
              </a:rPr>
              <a:t>)</a:t>
            </a:r>
          </a:p>
          <a:p>
            <a:pPr marL="342900" indent="-342900">
              <a:buAutoNum type="arabicParenR"/>
            </a:pPr>
            <a:r>
              <a:rPr lang="en-US" dirty="0">
                <a:solidFill>
                  <a:srgbClr val="202124"/>
                </a:solidFill>
                <a:latin typeface="Google Sans"/>
              </a:rPr>
              <a:t>Delete labels from the other columns and split different data in the same record with format </a:t>
            </a:r>
            <a:r>
              <a:rPr lang="en-US" dirty="0" err="1">
                <a:solidFill>
                  <a:srgbClr val="202124"/>
                </a:solidFill>
                <a:latin typeface="Google Sans"/>
              </a:rPr>
              <a:t>a|b|c|d</a:t>
            </a:r>
            <a:endParaRPr lang="en-US" dirty="0">
              <a:solidFill>
                <a:srgbClr val="202124"/>
              </a:solidFill>
              <a:latin typeface="Google Sans"/>
            </a:endParaRPr>
          </a:p>
          <a:p>
            <a:pPr marL="342900" indent="-342900">
              <a:buAutoNum type="arabicParenR"/>
            </a:pPr>
            <a:r>
              <a:rPr lang="en-US" dirty="0">
                <a:solidFill>
                  <a:srgbClr val="202124"/>
                </a:solidFill>
                <a:latin typeface="Google Sans"/>
              </a:rPr>
              <a:t>Delete rows without </a:t>
            </a:r>
            <a:r>
              <a:rPr lang="en-US" b="0" i="0" dirty="0" err="1">
                <a:solidFill>
                  <a:srgbClr val="202124"/>
                </a:solidFill>
                <a:effectLst/>
                <a:latin typeface="Google Sans"/>
              </a:rPr>
              <a:t>alt_identifier_A</a:t>
            </a:r>
            <a:r>
              <a:rPr lang="en-US" b="0" i="0" dirty="0">
                <a:solidFill>
                  <a:srgbClr val="202124"/>
                </a:solidFill>
                <a:effectLst/>
                <a:latin typeface="Google Sans"/>
              </a:rPr>
              <a:t> or </a:t>
            </a:r>
            <a:r>
              <a:rPr lang="en-US" b="0" i="0" dirty="0" err="1">
                <a:solidFill>
                  <a:srgbClr val="202124"/>
                </a:solidFill>
                <a:effectLst/>
                <a:latin typeface="Google Sans"/>
              </a:rPr>
              <a:t>alt_identifier_B</a:t>
            </a:r>
            <a:r>
              <a:rPr lang="en-US" b="0" i="0" dirty="0">
                <a:solidFill>
                  <a:srgbClr val="202124"/>
                </a:solidFill>
                <a:effectLst/>
                <a:latin typeface="Google Sans"/>
              </a:rPr>
              <a:t> </a:t>
            </a:r>
          </a:p>
          <a:p>
            <a:pPr marL="342900" indent="-342900">
              <a:buAutoNum type="arabicParenR"/>
            </a:pPr>
            <a:r>
              <a:rPr lang="en-US" dirty="0">
                <a:solidFill>
                  <a:srgbClr val="202124"/>
                </a:solidFill>
                <a:latin typeface="Google Sans"/>
              </a:rPr>
              <a:t>Delete rows not referring to human genes</a:t>
            </a:r>
          </a:p>
          <a:p>
            <a:pPr marL="342900" indent="-342900">
              <a:buAutoNum type="arabicParenR"/>
            </a:pPr>
            <a:r>
              <a:rPr lang="en-US" dirty="0">
                <a:solidFill>
                  <a:srgbClr val="202124"/>
                </a:solidFill>
                <a:latin typeface="Google Sans"/>
              </a:rPr>
              <a:t>Adding columns related to </a:t>
            </a:r>
            <a:r>
              <a:rPr lang="en-US" dirty="0" err="1">
                <a:solidFill>
                  <a:srgbClr val="202124"/>
                </a:solidFill>
                <a:latin typeface="Google Sans"/>
              </a:rPr>
              <a:t>Uniprot</a:t>
            </a:r>
            <a:r>
              <a:rPr lang="en-US" dirty="0">
                <a:solidFill>
                  <a:srgbClr val="202124"/>
                </a:solidFill>
                <a:latin typeface="Google Sans"/>
              </a:rPr>
              <a:t> Ids, Entrez Ids mapped from uniprot-entrez-ensembl-hgnc.xlsx</a:t>
            </a:r>
            <a:endParaRPr lang="it-IT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6ECE533A-5286-41E3-86D1-44073B2014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435" y="2650816"/>
            <a:ext cx="11463130" cy="1378698"/>
          </a:xfrm>
          <a:prstGeom prst="rect">
            <a:avLst/>
          </a:prstGeom>
        </p:spPr>
      </p:pic>
      <p:sp>
        <p:nvSpPr>
          <p:cNvPr id="9" name="Rettangolo 8">
            <a:extLst>
              <a:ext uri="{FF2B5EF4-FFF2-40B4-BE49-F238E27FC236}">
                <a16:creationId xmlns:a16="http://schemas.microsoft.com/office/drawing/2014/main" id="{B27AF818-6290-4082-91EC-A6AF3D268016}"/>
              </a:ext>
            </a:extLst>
          </p:cNvPr>
          <p:cNvSpPr/>
          <p:nvPr/>
        </p:nvSpPr>
        <p:spPr>
          <a:xfrm>
            <a:off x="11171583" y="2650816"/>
            <a:ext cx="655982" cy="1339880"/>
          </a:xfrm>
          <a:prstGeom prst="rect">
            <a:avLst/>
          </a:prstGeom>
          <a:solidFill>
            <a:srgbClr val="FF0000">
              <a:alpha val="38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Simbolo &quot;Non consentito&quot; 9">
            <a:extLst>
              <a:ext uri="{FF2B5EF4-FFF2-40B4-BE49-F238E27FC236}">
                <a16:creationId xmlns:a16="http://schemas.microsoft.com/office/drawing/2014/main" id="{01A43C3F-55BF-4C08-8132-5DB81D0EEA7F}"/>
              </a:ext>
            </a:extLst>
          </p:cNvPr>
          <p:cNvSpPr/>
          <p:nvPr/>
        </p:nvSpPr>
        <p:spPr>
          <a:xfrm>
            <a:off x="11171583" y="2650816"/>
            <a:ext cx="655982" cy="1332110"/>
          </a:xfrm>
          <a:prstGeom prst="noSmoking">
            <a:avLst/>
          </a:prstGeom>
          <a:solidFill>
            <a:srgbClr val="FF0000">
              <a:alpha val="24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38604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2E961F1-4A28-4A5F-BBD4-6E400E5E6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72357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7F57BEA8-497D-4AA8-8A18-BDCD696B2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8596"/>
            <a:ext cx="12192000" cy="17355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F5275A58-E61B-4BD4-A56E-9FC95C4532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89439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u="sng" dirty="0">
                <a:solidFill>
                  <a:schemeClr val="bg1"/>
                </a:solidFill>
              </a:rPr>
              <a:t>Parsing of data</a:t>
            </a:r>
            <a:endParaRPr lang="en-US" sz="5400" u="sng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13C339DB-94D3-4750-89FE-839E5B24C927}"/>
              </a:ext>
            </a:extLst>
          </p:cNvPr>
          <p:cNvSpPr txBox="1"/>
          <p:nvPr/>
        </p:nvSpPr>
        <p:spPr>
          <a:xfrm>
            <a:off x="1524000" y="1548499"/>
            <a:ext cx="9144000" cy="420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2000" b="1" kern="1200" dirty="0">
                <a:solidFill>
                  <a:schemeClr val="accent4"/>
                </a:solidFill>
                <a:latin typeface="+mn-lt"/>
                <a:ea typeface="+mn-ea"/>
                <a:cs typeface="+mn-cs"/>
              </a:rPr>
              <a:t>MINT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82415D3-DDE5-4D63-8CB3-23A5EC581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1479733"/>
            <a:ext cx="2743200" cy="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D7193FB-6AE6-4B3B-8F89-56B55DD63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201402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9A05CC81-D1FE-4F92-840E-E539C58C4AB2}"/>
              </a:ext>
            </a:extLst>
          </p:cNvPr>
          <p:cNvSpPr txBox="1"/>
          <p:nvPr/>
        </p:nvSpPr>
        <p:spPr>
          <a:xfrm>
            <a:off x="698770" y="4432338"/>
            <a:ext cx="1079128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en-US" dirty="0">
                <a:solidFill>
                  <a:srgbClr val="202124"/>
                </a:solidFill>
                <a:latin typeface="Google Sans"/>
              </a:rPr>
              <a:t>Delete meaningless or useless columns</a:t>
            </a:r>
          </a:p>
          <a:p>
            <a:pPr marL="342900" indent="-342900">
              <a:buAutoNum type="arabicParenR"/>
            </a:pPr>
            <a:r>
              <a:rPr lang="en-US" dirty="0">
                <a:solidFill>
                  <a:srgbClr val="202124"/>
                </a:solidFill>
                <a:latin typeface="Google Sans"/>
              </a:rPr>
              <a:t>Delete labels from ids columns</a:t>
            </a:r>
          </a:p>
          <a:p>
            <a:pPr marL="342900" indent="-342900">
              <a:buAutoNum type="arabicParenR"/>
            </a:pPr>
            <a:r>
              <a:rPr lang="en-US" dirty="0">
                <a:solidFill>
                  <a:srgbClr val="202124"/>
                </a:solidFill>
                <a:latin typeface="Google Sans"/>
              </a:rPr>
              <a:t>U</a:t>
            </a:r>
            <a:r>
              <a:rPr lang="en-US" b="0" i="0" dirty="0">
                <a:solidFill>
                  <a:srgbClr val="202124"/>
                </a:solidFill>
                <a:effectLst/>
                <a:latin typeface="Google Sans"/>
              </a:rPr>
              <a:t>nify tuples with the same pair (</a:t>
            </a:r>
            <a:r>
              <a:rPr lang="en-US" b="0" i="0" dirty="0" err="1">
                <a:solidFill>
                  <a:srgbClr val="202124"/>
                </a:solidFill>
                <a:effectLst/>
                <a:latin typeface="Google Sans"/>
              </a:rPr>
              <a:t>uniprotid_A</a:t>
            </a:r>
            <a:r>
              <a:rPr lang="en-US" b="0" i="0" dirty="0">
                <a:solidFill>
                  <a:srgbClr val="202124"/>
                </a:solidFill>
                <a:effectLst/>
                <a:latin typeface="Google Sans"/>
              </a:rPr>
              <a:t> , </a:t>
            </a:r>
            <a:r>
              <a:rPr lang="en-US" b="0" i="0" dirty="0" err="1">
                <a:solidFill>
                  <a:srgbClr val="202124"/>
                </a:solidFill>
                <a:effectLst/>
                <a:latin typeface="Google Sans"/>
              </a:rPr>
              <a:t>uniprotid_B</a:t>
            </a:r>
            <a:r>
              <a:rPr lang="en-US" b="0" i="0" dirty="0">
                <a:solidFill>
                  <a:srgbClr val="202124"/>
                </a:solidFill>
                <a:effectLst/>
                <a:latin typeface="Google Sans"/>
              </a:rPr>
              <a:t>)</a:t>
            </a:r>
          </a:p>
          <a:p>
            <a:pPr marL="342900" indent="-342900">
              <a:buAutoNum type="arabicParenR"/>
            </a:pPr>
            <a:r>
              <a:rPr lang="en-US" dirty="0">
                <a:solidFill>
                  <a:srgbClr val="202124"/>
                </a:solidFill>
                <a:latin typeface="Google Sans"/>
              </a:rPr>
              <a:t>Delete labels from the other columns and split different data in the same record with format </a:t>
            </a:r>
            <a:r>
              <a:rPr lang="en-US" dirty="0" err="1">
                <a:solidFill>
                  <a:srgbClr val="202124"/>
                </a:solidFill>
                <a:latin typeface="Google Sans"/>
              </a:rPr>
              <a:t>a|b|c|d</a:t>
            </a:r>
            <a:endParaRPr lang="en-US" dirty="0">
              <a:solidFill>
                <a:srgbClr val="202124"/>
              </a:solidFill>
              <a:latin typeface="Google Sans"/>
            </a:endParaRPr>
          </a:p>
          <a:p>
            <a:pPr marL="342900" indent="-342900">
              <a:buAutoNum type="arabicParenR"/>
            </a:pPr>
            <a:r>
              <a:rPr lang="en-US" dirty="0">
                <a:solidFill>
                  <a:srgbClr val="202124"/>
                </a:solidFill>
                <a:latin typeface="Google Sans"/>
              </a:rPr>
              <a:t>Delete rows without </a:t>
            </a:r>
            <a:r>
              <a:rPr lang="en-US" b="0" i="0" dirty="0" err="1">
                <a:solidFill>
                  <a:srgbClr val="202124"/>
                </a:solidFill>
                <a:effectLst/>
                <a:latin typeface="Google Sans"/>
              </a:rPr>
              <a:t>uniprotid_A</a:t>
            </a:r>
            <a:r>
              <a:rPr lang="en-US" b="0" i="0" dirty="0">
                <a:solidFill>
                  <a:srgbClr val="202124"/>
                </a:solidFill>
                <a:effectLst/>
                <a:latin typeface="Google Sans"/>
              </a:rPr>
              <a:t> or </a:t>
            </a:r>
            <a:r>
              <a:rPr lang="en-US" b="0" i="0" dirty="0" err="1">
                <a:solidFill>
                  <a:srgbClr val="202124"/>
                </a:solidFill>
                <a:effectLst/>
                <a:latin typeface="Google Sans"/>
              </a:rPr>
              <a:t>uniprotid_B</a:t>
            </a:r>
            <a:endParaRPr lang="en-US" b="0" i="0" dirty="0">
              <a:solidFill>
                <a:srgbClr val="202124"/>
              </a:solidFill>
              <a:effectLst/>
              <a:latin typeface="Google Sans"/>
            </a:endParaRPr>
          </a:p>
          <a:p>
            <a:pPr marL="342900" indent="-342900">
              <a:buAutoNum type="arabicParenR"/>
            </a:pPr>
            <a:r>
              <a:rPr lang="en-US" dirty="0">
                <a:solidFill>
                  <a:srgbClr val="202124"/>
                </a:solidFill>
                <a:latin typeface="Google Sans"/>
              </a:rPr>
              <a:t>Delete rows not referring to human genes</a:t>
            </a:r>
          </a:p>
          <a:p>
            <a:pPr marL="342900" indent="-342900">
              <a:buAutoNum type="arabicParenR"/>
            </a:pPr>
            <a:r>
              <a:rPr lang="en-US" dirty="0">
                <a:solidFill>
                  <a:srgbClr val="202124"/>
                </a:solidFill>
                <a:latin typeface="Google Sans"/>
              </a:rPr>
              <a:t>Adding columns related to </a:t>
            </a:r>
            <a:r>
              <a:rPr lang="en-US" dirty="0" err="1">
                <a:solidFill>
                  <a:srgbClr val="202124"/>
                </a:solidFill>
                <a:latin typeface="Google Sans"/>
              </a:rPr>
              <a:t>Ensembl</a:t>
            </a:r>
            <a:r>
              <a:rPr lang="en-US" dirty="0">
                <a:solidFill>
                  <a:srgbClr val="202124"/>
                </a:solidFill>
                <a:latin typeface="Google Sans"/>
              </a:rPr>
              <a:t> Ids, Entrez Ids mapped from uniprot-entrez-ensembl-hgnc.xlsx</a:t>
            </a:r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8DBD444-DFFD-43F8-83D7-F289FF7CD9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435" y="2622135"/>
            <a:ext cx="11463130" cy="1389470"/>
          </a:xfrm>
          <a:prstGeom prst="rect">
            <a:avLst/>
          </a:prstGeom>
        </p:spPr>
      </p:pic>
      <p:sp>
        <p:nvSpPr>
          <p:cNvPr id="10" name="Simbolo &quot;Non consentito&quot; 9">
            <a:extLst>
              <a:ext uri="{FF2B5EF4-FFF2-40B4-BE49-F238E27FC236}">
                <a16:creationId xmlns:a16="http://schemas.microsoft.com/office/drawing/2014/main" id="{01A43C3F-55BF-4C08-8132-5DB81D0EEA7F}"/>
              </a:ext>
            </a:extLst>
          </p:cNvPr>
          <p:cNvSpPr/>
          <p:nvPr/>
        </p:nvSpPr>
        <p:spPr>
          <a:xfrm>
            <a:off x="11171583" y="2650816"/>
            <a:ext cx="655982" cy="1332110"/>
          </a:xfrm>
          <a:prstGeom prst="noSmoking">
            <a:avLst/>
          </a:prstGeom>
          <a:solidFill>
            <a:srgbClr val="FF0000">
              <a:alpha val="24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B27AF818-6290-4082-91EC-A6AF3D268016}"/>
              </a:ext>
            </a:extLst>
          </p:cNvPr>
          <p:cNvSpPr/>
          <p:nvPr/>
        </p:nvSpPr>
        <p:spPr>
          <a:xfrm>
            <a:off x="11171583" y="2646930"/>
            <a:ext cx="655982" cy="1339880"/>
          </a:xfrm>
          <a:prstGeom prst="rect">
            <a:avLst/>
          </a:prstGeom>
          <a:solidFill>
            <a:srgbClr val="FF0000">
              <a:alpha val="38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288125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2E961F1-4A28-4A5F-BBD4-6E400E5E6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72357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7F57BEA8-497D-4AA8-8A18-BDCD696B2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8596"/>
            <a:ext cx="12192000" cy="17355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F5275A58-E61B-4BD4-A56E-9FC95C4532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89439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u="sng" dirty="0">
                <a:solidFill>
                  <a:schemeClr val="bg1"/>
                </a:solidFill>
              </a:rPr>
              <a:t>Parsing of data</a:t>
            </a:r>
            <a:endParaRPr lang="en-US" sz="5400" u="sng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13C339DB-94D3-4750-89FE-839E5B24C927}"/>
              </a:ext>
            </a:extLst>
          </p:cNvPr>
          <p:cNvSpPr txBox="1"/>
          <p:nvPr/>
        </p:nvSpPr>
        <p:spPr>
          <a:xfrm>
            <a:off x="1524000" y="1548499"/>
            <a:ext cx="9144000" cy="420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2000" b="1" kern="1200" dirty="0">
                <a:solidFill>
                  <a:schemeClr val="accent4"/>
                </a:solidFill>
                <a:latin typeface="+mn-lt"/>
                <a:ea typeface="+mn-ea"/>
                <a:cs typeface="+mn-cs"/>
              </a:rPr>
              <a:t>MATRIXDB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82415D3-DDE5-4D63-8CB3-23A5EC581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1479733"/>
            <a:ext cx="2743200" cy="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D7193FB-6AE6-4B3B-8F89-56B55DD63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201402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9A05CC81-D1FE-4F92-840E-E539C58C4AB2}"/>
              </a:ext>
            </a:extLst>
          </p:cNvPr>
          <p:cNvSpPr txBox="1"/>
          <p:nvPr/>
        </p:nvSpPr>
        <p:spPr>
          <a:xfrm>
            <a:off x="698770" y="4432338"/>
            <a:ext cx="1079128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en-US" dirty="0">
                <a:solidFill>
                  <a:srgbClr val="202124"/>
                </a:solidFill>
                <a:latin typeface="Google Sans"/>
              </a:rPr>
              <a:t>Delete meaningless or useless columns</a:t>
            </a:r>
          </a:p>
          <a:p>
            <a:pPr marL="342900" indent="-342900">
              <a:buAutoNum type="arabicParenR"/>
            </a:pPr>
            <a:r>
              <a:rPr lang="en-US" dirty="0">
                <a:solidFill>
                  <a:srgbClr val="202124"/>
                </a:solidFill>
                <a:latin typeface="Google Sans"/>
              </a:rPr>
              <a:t>Delete labels from ids columns</a:t>
            </a:r>
          </a:p>
          <a:p>
            <a:pPr marL="342900" indent="-342900">
              <a:buAutoNum type="arabicParenR"/>
            </a:pPr>
            <a:r>
              <a:rPr lang="en-US" dirty="0">
                <a:solidFill>
                  <a:srgbClr val="202124"/>
                </a:solidFill>
                <a:latin typeface="Google Sans"/>
              </a:rPr>
              <a:t>U</a:t>
            </a:r>
            <a:r>
              <a:rPr lang="en-US" b="0" i="0" dirty="0">
                <a:solidFill>
                  <a:srgbClr val="202124"/>
                </a:solidFill>
                <a:effectLst/>
                <a:latin typeface="Google Sans"/>
              </a:rPr>
              <a:t>nify tuples with the same pair (</a:t>
            </a:r>
            <a:r>
              <a:rPr lang="en-US" b="0" i="0" dirty="0" err="1">
                <a:solidFill>
                  <a:srgbClr val="202124"/>
                </a:solidFill>
                <a:effectLst/>
                <a:latin typeface="Google Sans"/>
              </a:rPr>
              <a:t>uniprotid_A</a:t>
            </a:r>
            <a:r>
              <a:rPr lang="en-US" b="0" i="0" dirty="0">
                <a:solidFill>
                  <a:srgbClr val="202124"/>
                </a:solidFill>
                <a:effectLst/>
                <a:latin typeface="Google Sans"/>
              </a:rPr>
              <a:t> , </a:t>
            </a:r>
            <a:r>
              <a:rPr lang="en-US" b="0" i="0" dirty="0" err="1">
                <a:solidFill>
                  <a:srgbClr val="202124"/>
                </a:solidFill>
                <a:effectLst/>
                <a:latin typeface="Google Sans"/>
              </a:rPr>
              <a:t>uniprotid_B</a:t>
            </a:r>
            <a:r>
              <a:rPr lang="en-US" b="0" i="0" dirty="0">
                <a:solidFill>
                  <a:srgbClr val="202124"/>
                </a:solidFill>
                <a:effectLst/>
                <a:latin typeface="Google Sans"/>
              </a:rPr>
              <a:t>)</a:t>
            </a:r>
          </a:p>
          <a:p>
            <a:pPr marL="342900" indent="-342900">
              <a:buAutoNum type="arabicParenR"/>
            </a:pPr>
            <a:r>
              <a:rPr lang="en-US" dirty="0">
                <a:solidFill>
                  <a:srgbClr val="202124"/>
                </a:solidFill>
                <a:latin typeface="Google Sans"/>
              </a:rPr>
              <a:t>Delete labels from the other columns and split different data in the same record with format </a:t>
            </a:r>
            <a:r>
              <a:rPr lang="en-US" dirty="0" err="1">
                <a:solidFill>
                  <a:srgbClr val="202124"/>
                </a:solidFill>
                <a:latin typeface="Google Sans"/>
              </a:rPr>
              <a:t>a|b|c|d</a:t>
            </a:r>
            <a:endParaRPr lang="en-US" dirty="0">
              <a:solidFill>
                <a:srgbClr val="202124"/>
              </a:solidFill>
              <a:latin typeface="Google Sans"/>
            </a:endParaRPr>
          </a:p>
          <a:p>
            <a:pPr marL="342900" indent="-342900">
              <a:buAutoNum type="arabicParenR"/>
            </a:pPr>
            <a:r>
              <a:rPr lang="en-US" dirty="0">
                <a:solidFill>
                  <a:srgbClr val="202124"/>
                </a:solidFill>
                <a:latin typeface="Google Sans"/>
              </a:rPr>
              <a:t>Delete rows without </a:t>
            </a:r>
            <a:r>
              <a:rPr lang="en-US" b="0" i="0" dirty="0" err="1">
                <a:solidFill>
                  <a:srgbClr val="202124"/>
                </a:solidFill>
                <a:effectLst/>
                <a:latin typeface="Google Sans"/>
              </a:rPr>
              <a:t>uniprotid_A</a:t>
            </a:r>
            <a:r>
              <a:rPr lang="en-US" b="0" i="0" dirty="0">
                <a:solidFill>
                  <a:srgbClr val="202124"/>
                </a:solidFill>
                <a:effectLst/>
                <a:latin typeface="Google Sans"/>
              </a:rPr>
              <a:t> or </a:t>
            </a:r>
            <a:r>
              <a:rPr lang="en-US" b="0" i="0" dirty="0" err="1">
                <a:solidFill>
                  <a:srgbClr val="202124"/>
                </a:solidFill>
                <a:effectLst/>
                <a:latin typeface="Google Sans"/>
              </a:rPr>
              <a:t>uniprotid_B</a:t>
            </a:r>
            <a:endParaRPr lang="en-US" b="0" i="0" dirty="0">
              <a:solidFill>
                <a:srgbClr val="202124"/>
              </a:solidFill>
              <a:effectLst/>
              <a:latin typeface="Google Sans"/>
            </a:endParaRPr>
          </a:p>
          <a:p>
            <a:pPr marL="342900" indent="-342900">
              <a:buAutoNum type="arabicParenR"/>
            </a:pPr>
            <a:r>
              <a:rPr lang="en-US" dirty="0">
                <a:solidFill>
                  <a:srgbClr val="202124"/>
                </a:solidFill>
                <a:latin typeface="Google Sans"/>
              </a:rPr>
              <a:t>Delete rows not referring to human genes</a:t>
            </a:r>
          </a:p>
          <a:p>
            <a:pPr marL="342900" indent="-342900">
              <a:buAutoNum type="arabicParenR"/>
            </a:pPr>
            <a:r>
              <a:rPr lang="en-US" dirty="0">
                <a:solidFill>
                  <a:srgbClr val="202124"/>
                </a:solidFill>
                <a:latin typeface="Google Sans"/>
              </a:rPr>
              <a:t>Adding columns related to </a:t>
            </a:r>
            <a:r>
              <a:rPr lang="en-US" dirty="0" err="1">
                <a:solidFill>
                  <a:srgbClr val="202124"/>
                </a:solidFill>
                <a:latin typeface="Google Sans"/>
              </a:rPr>
              <a:t>Ensembl</a:t>
            </a:r>
            <a:r>
              <a:rPr lang="en-US" dirty="0">
                <a:solidFill>
                  <a:srgbClr val="202124"/>
                </a:solidFill>
                <a:latin typeface="Google Sans"/>
              </a:rPr>
              <a:t> Ids, Entrez Ids mapped from uniprot-entrez-ensembl-hgnc.xlsx</a:t>
            </a:r>
            <a:endParaRPr lang="it-IT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0F783B73-0ECF-41B7-A26D-CB95D1668A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402" y="2610179"/>
            <a:ext cx="11463130" cy="1413382"/>
          </a:xfrm>
          <a:prstGeom prst="rect">
            <a:avLst/>
          </a:prstGeom>
        </p:spPr>
      </p:pic>
      <p:sp>
        <p:nvSpPr>
          <p:cNvPr id="9" name="Rettangolo 8">
            <a:extLst>
              <a:ext uri="{FF2B5EF4-FFF2-40B4-BE49-F238E27FC236}">
                <a16:creationId xmlns:a16="http://schemas.microsoft.com/office/drawing/2014/main" id="{B27AF818-6290-4082-91EC-A6AF3D268016}"/>
              </a:ext>
            </a:extLst>
          </p:cNvPr>
          <p:cNvSpPr/>
          <p:nvPr/>
        </p:nvSpPr>
        <p:spPr>
          <a:xfrm>
            <a:off x="11137517" y="2610179"/>
            <a:ext cx="673015" cy="1376632"/>
          </a:xfrm>
          <a:prstGeom prst="rect">
            <a:avLst/>
          </a:prstGeom>
          <a:solidFill>
            <a:srgbClr val="FF0000">
              <a:alpha val="38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Simbolo &quot;Non consentito&quot; 9">
            <a:extLst>
              <a:ext uri="{FF2B5EF4-FFF2-40B4-BE49-F238E27FC236}">
                <a16:creationId xmlns:a16="http://schemas.microsoft.com/office/drawing/2014/main" id="{01A43C3F-55BF-4C08-8132-5DB81D0EEA7F}"/>
              </a:ext>
            </a:extLst>
          </p:cNvPr>
          <p:cNvSpPr/>
          <p:nvPr/>
        </p:nvSpPr>
        <p:spPr>
          <a:xfrm>
            <a:off x="11154550" y="2643046"/>
            <a:ext cx="673015" cy="1339880"/>
          </a:xfrm>
          <a:prstGeom prst="noSmoking">
            <a:avLst/>
          </a:prstGeom>
          <a:solidFill>
            <a:srgbClr val="FF0000">
              <a:alpha val="24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53058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2E961F1-4A28-4A5F-BBD4-6E400E5E6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72357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7F57BEA8-497D-4AA8-8A18-BDCD696B2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8596"/>
            <a:ext cx="12192000" cy="17355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F5275A58-E61B-4BD4-A56E-9FC95C4532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89439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u="sng" dirty="0">
                <a:solidFill>
                  <a:schemeClr val="bg1"/>
                </a:solidFill>
              </a:rPr>
              <a:t>Parsing of data</a:t>
            </a:r>
            <a:endParaRPr lang="en-US" sz="5400" u="sng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13C339DB-94D3-4750-89FE-839E5B24C927}"/>
              </a:ext>
            </a:extLst>
          </p:cNvPr>
          <p:cNvSpPr txBox="1"/>
          <p:nvPr/>
        </p:nvSpPr>
        <p:spPr>
          <a:xfrm>
            <a:off x="1524000" y="1548499"/>
            <a:ext cx="9144000" cy="420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2000" b="1" kern="1200" dirty="0">
                <a:solidFill>
                  <a:schemeClr val="accent4"/>
                </a:solidFill>
                <a:latin typeface="+mn-lt"/>
                <a:ea typeface="+mn-ea"/>
                <a:cs typeface="+mn-cs"/>
              </a:rPr>
              <a:t>INTACT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82415D3-DDE5-4D63-8CB3-23A5EC581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1479733"/>
            <a:ext cx="2743200" cy="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D7193FB-6AE6-4B3B-8F89-56B55DD63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201402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9A05CC81-D1FE-4F92-840E-E539C58C4AB2}"/>
              </a:ext>
            </a:extLst>
          </p:cNvPr>
          <p:cNvSpPr txBox="1"/>
          <p:nvPr/>
        </p:nvSpPr>
        <p:spPr>
          <a:xfrm>
            <a:off x="698770" y="4432338"/>
            <a:ext cx="1079128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en-US" dirty="0">
                <a:solidFill>
                  <a:srgbClr val="202124"/>
                </a:solidFill>
                <a:latin typeface="Google Sans"/>
              </a:rPr>
              <a:t>Delete meaningless or useless columns</a:t>
            </a:r>
          </a:p>
          <a:p>
            <a:pPr marL="342900" indent="-342900">
              <a:buAutoNum type="arabicParenR"/>
            </a:pPr>
            <a:r>
              <a:rPr lang="en-US" dirty="0">
                <a:solidFill>
                  <a:srgbClr val="202124"/>
                </a:solidFill>
                <a:latin typeface="Google Sans"/>
              </a:rPr>
              <a:t>Delete labels from ids columns</a:t>
            </a:r>
          </a:p>
          <a:p>
            <a:pPr marL="342900" indent="-342900">
              <a:buAutoNum type="arabicParenR"/>
            </a:pPr>
            <a:r>
              <a:rPr lang="en-US" dirty="0">
                <a:solidFill>
                  <a:srgbClr val="202124"/>
                </a:solidFill>
                <a:latin typeface="Google Sans"/>
              </a:rPr>
              <a:t>U</a:t>
            </a:r>
            <a:r>
              <a:rPr lang="en-US" b="0" i="0" dirty="0">
                <a:solidFill>
                  <a:srgbClr val="202124"/>
                </a:solidFill>
                <a:effectLst/>
                <a:latin typeface="Google Sans"/>
              </a:rPr>
              <a:t>nify tuples with the same pair (</a:t>
            </a:r>
            <a:r>
              <a:rPr lang="en-US" b="0" i="0" dirty="0" err="1">
                <a:solidFill>
                  <a:srgbClr val="202124"/>
                </a:solidFill>
                <a:effectLst/>
                <a:latin typeface="Google Sans"/>
              </a:rPr>
              <a:t>uniprotid_A</a:t>
            </a:r>
            <a:r>
              <a:rPr lang="en-US" b="0" i="0" dirty="0">
                <a:solidFill>
                  <a:srgbClr val="202124"/>
                </a:solidFill>
                <a:effectLst/>
                <a:latin typeface="Google Sans"/>
              </a:rPr>
              <a:t> , </a:t>
            </a:r>
            <a:r>
              <a:rPr lang="en-US" b="0" i="0" dirty="0" err="1">
                <a:solidFill>
                  <a:srgbClr val="202124"/>
                </a:solidFill>
                <a:effectLst/>
                <a:latin typeface="Google Sans"/>
              </a:rPr>
              <a:t>uniprotid_B</a:t>
            </a:r>
            <a:r>
              <a:rPr lang="en-US" b="0" i="0" dirty="0">
                <a:solidFill>
                  <a:srgbClr val="202124"/>
                </a:solidFill>
                <a:effectLst/>
                <a:latin typeface="Google Sans"/>
              </a:rPr>
              <a:t>)</a:t>
            </a:r>
          </a:p>
          <a:p>
            <a:pPr marL="342900" indent="-342900">
              <a:buAutoNum type="arabicParenR"/>
            </a:pPr>
            <a:r>
              <a:rPr lang="en-US" dirty="0">
                <a:solidFill>
                  <a:srgbClr val="202124"/>
                </a:solidFill>
                <a:latin typeface="Google Sans"/>
              </a:rPr>
              <a:t>Delete labels from the other columns and split different data in the same record with format </a:t>
            </a:r>
            <a:r>
              <a:rPr lang="en-US" dirty="0" err="1">
                <a:solidFill>
                  <a:srgbClr val="202124"/>
                </a:solidFill>
                <a:latin typeface="Google Sans"/>
              </a:rPr>
              <a:t>a|b|c|d</a:t>
            </a:r>
            <a:endParaRPr lang="en-US" dirty="0">
              <a:solidFill>
                <a:srgbClr val="202124"/>
              </a:solidFill>
              <a:latin typeface="Google Sans"/>
            </a:endParaRPr>
          </a:p>
          <a:p>
            <a:pPr marL="342900" indent="-342900">
              <a:buAutoNum type="arabicParenR"/>
            </a:pPr>
            <a:r>
              <a:rPr lang="en-US" dirty="0">
                <a:solidFill>
                  <a:srgbClr val="202124"/>
                </a:solidFill>
                <a:latin typeface="Google Sans"/>
              </a:rPr>
              <a:t>Delete rows without </a:t>
            </a:r>
            <a:r>
              <a:rPr lang="en-US" b="0" i="0" dirty="0" err="1">
                <a:solidFill>
                  <a:srgbClr val="202124"/>
                </a:solidFill>
                <a:effectLst/>
                <a:latin typeface="Google Sans"/>
              </a:rPr>
              <a:t>uniprotid_A</a:t>
            </a:r>
            <a:r>
              <a:rPr lang="en-US" b="0" i="0" dirty="0">
                <a:solidFill>
                  <a:srgbClr val="202124"/>
                </a:solidFill>
                <a:effectLst/>
                <a:latin typeface="Google Sans"/>
              </a:rPr>
              <a:t> or </a:t>
            </a:r>
            <a:r>
              <a:rPr lang="en-US" b="0" i="0" dirty="0" err="1">
                <a:solidFill>
                  <a:srgbClr val="202124"/>
                </a:solidFill>
                <a:effectLst/>
                <a:latin typeface="Google Sans"/>
              </a:rPr>
              <a:t>uniprotid_B</a:t>
            </a:r>
            <a:endParaRPr lang="en-US" b="0" i="0" dirty="0">
              <a:solidFill>
                <a:srgbClr val="202124"/>
              </a:solidFill>
              <a:effectLst/>
              <a:latin typeface="Google Sans"/>
            </a:endParaRPr>
          </a:p>
          <a:p>
            <a:pPr marL="342900" indent="-342900">
              <a:buAutoNum type="arabicParenR"/>
            </a:pPr>
            <a:r>
              <a:rPr lang="en-US" dirty="0">
                <a:solidFill>
                  <a:srgbClr val="202124"/>
                </a:solidFill>
                <a:latin typeface="Google Sans"/>
              </a:rPr>
              <a:t>Delete rows not referring to human genes</a:t>
            </a:r>
          </a:p>
          <a:p>
            <a:pPr marL="342900" indent="-342900">
              <a:buAutoNum type="arabicParenR"/>
            </a:pPr>
            <a:r>
              <a:rPr lang="en-US" dirty="0">
                <a:solidFill>
                  <a:srgbClr val="202124"/>
                </a:solidFill>
                <a:latin typeface="Google Sans"/>
              </a:rPr>
              <a:t>Adding columns related to </a:t>
            </a:r>
            <a:r>
              <a:rPr lang="en-US" dirty="0" err="1">
                <a:solidFill>
                  <a:srgbClr val="202124"/>
                </a:solidFill>
                <a:latin typeface="Google Sans"/>
              </a:rPr>
              <a:t>Ensembl</a:t>
            </a:r>
            <a:r>
              <a:rPr lang="en-US" dirty="0">
                <a:solidFill>
                  <a:srgbClr val="202124"/>
                </a:solidFill>
                <a:latin typeface="Google Sans"/>
              </a:rPr>
              <a:t> Ids, Entrez Ids mapped from uniprot-entrez-ensembl-hgnc.xlsx</a:t>
            </a:r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69821094-BE0E-4F4F-8FD0-0B7FBDA173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402" y="2603232"/>
            <a:ext cx="11463130" cy="1390525"/>
          </a:xfrm>
          <a:prstGeom prst="rect">
            <a:avLst/>
          </a:prstGeom>
        </p:spPr>
      </p:pic>
      <p:sp>
        <p:nvSpPr>
          <p:cNvPr id="10" name="Simbolo &quot;Non consentito&quot; 9">
            <a:extLst>
              <a:ext uri="{FF2B5EF4-FFF2-40B4-BE49-F238E27FC236}">
                <a16:creationId xmlns:a16="http://schemas.microsoft.com/office/drawing/2014/main" id="{01A43C3F-55BF-4C08-8132-5DB81D0EEA7F}"/>
              </a:ext>
            </a:extLst>
          </p:cNvPr>
          <p:cNvSpPr/>
          <p:nvPr/>
        </p:nvSpPr>
        <p:spPr>
          <a:xfrm>
            <a:off x="10813774" y="2645633"/>
            <a:ext cx="997927" cy="1339880"/>
          </a:xfrm>
          <a:prstGeom prst="noSmoking">
            <a:avLst/>
          </a:prstGeom>
          <a:solidFill>
            <a:srgbClr val="FF0000">
              <a:alpha val="24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B27AF818-6290-4082-91EC-A6AF3D268016}"/>
              </a:ext>
            </a:extLst>
          </p:cNvPr>
          <p:cNvSpPr/>
          <p:nvPr/>
        </p:nvSpPr>
        <p:spPr>
          <a:xfrm>
            <a:off x="10813774" y="2638686"/>
            <a:ext cx="996758" cy="1346827"/>
          </a:xfrm>
          <a:prstGeom prst="rect">
            <a:avLst/>
          </a:prstGeom>
          <a:solidFill>
            <a:srgbClr val="FF0000">
              <a:alpha val="38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954385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2E961F1-4A28-4A5F-BBD4-6E400E5E6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72357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7F57BEA8-497D-4AA8-8A18-BDCD696B2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8596"/>
            <a:ext cx="12192000" cy="17355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F5275A58-E61B-4BD4-A56E-9FC95C4532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89439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u="sng" dirty="0">
                <a:solidFill>
                  <a:schemeClr val="bg1"/>
                </a:solidFill>
              </a:rPr>
              <a:t>Parsing of data</a:t>
            </a:r>
            <a:endParaRPr lang="en-US" sz="5400" u="sng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13C339DB-94D3-4750-89FE-839E5B24C927}"/>
              </a:ext>
            </a:extLst>
          </p:cNvPr>
          <p:cNvSpPr txBox="1"/>
          <p:nvPr/>
        </p:nvSpPr>
        <p:spPr>
          <a:xfrm>
            <a:off x="1524000" y="1548499"/>
            <a:ext cx="9144000" cy="420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2000" b="1" kern="1200" dirty="0">
                <a:solidFill>
                  <a:schemeClr val="accent4"/>
                </a:solidFill>
                <a:latin typeface="+mn-lt"/>
                <a:ea typeface="+mn-ea"/>
                <a:cs typeface="+mn-cs"/>
              </a:rPr>
              <a:t>DIP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82415D3-DDE5-4D63-8CB3-23A5EC581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1479733"/>
            <a:ext cx="2743200" cy="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D7193FB-6AE6-4B3B-8F89-56B55DD63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201402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9A05CC81-D1FE-4F92-840E-E539C58C4AB2}"/>
              </a:ext>
            </a:extLst>
          </p:cNvPr>
          <p:cNvSpPr txBox="1"/>
          <p:nvPr/>
        </p:nvSpPr>
        <p:spPr>
          <a:xfrm>
            <a:off x="698770" y="4432338"/>
            <a:ext cx="1079128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en-US" dirty="0">
                <a:solidFill>
                  <a:srgbClr val="202124"/>
                </a:solidFill>
                <a:latin typeface="Google Sans"/>
              </a:rPr>
              <a:t>Delete meaningless or useless columns</a:t>
            </a:r>
          </a:p>
          <a:p>
            <a:pPr marL="342900" indent="-342900">
              <a:buAutoNum type="arabicParenR"/>
            </a:pPr>
            <a:r>
              <a:rPr lang="en-US" dirty="0">
                <a:solidFill>
                  <a:srgbClr val="202124"/>
                </a:solidFill>
                <a:latin typeface="Google Sans"/>
              </a:rPr>
              <a:t>Delete labels from all the columns </a:t>
            </a:r>
          </a:p>
          <a:p>
            <a:pPr marL="342900" indent="-342900">
              <a:buAutoNum type="arabicParenR"/>
            </a:pPr>
            <a:r>
              <a:rPr lang="en-US" dirty="0">
                <a:solidFill>
                  <a:srgbClr val="202124"/>
                </a:solidFill>
                <a:latin typeface="Google Sans"/>
              </a:rPr>
              <a:t>Delete rows without </a:t>
            </a:r>
            <a:r>
              <a:rPr lang="en-US" b="0" dirty="0">
                <a:solidFill>
                  <a:srgbClr val="202124"/>
                </a:solidFill>
                <a:effectLst/>
                <a:latin typeface="Google Sans"/>
              </a:rPr>
              <a:t>ID interactor A or ID interactor B</a:t>
            </a:r>
          </a:p>
          <a:p>
            <a:pPr marL="342900" indent="-342900">
              <a:buAutoNum type="arabicParenR"/>
            </a:pPr>
            <a:r>
              <a:rPr lang="en-US" dirty="0">
                <a:solidFill>
                  <a:srgbClr val="202124"/>
                </a:solidFill>
                <a:latin typeface="Google Sans"/>
              </a:rPr>
              <a:t>Delete rows not referring to human genes</a:t>
            </a:r>
          </a:p>
          <a:p>
            <a:pPr marL="342900" indent="-342900">
              <a:buAutoNum type="arabicParenR"/>
            </a:pPr>
            <a:r>
              <a:rPr lang="en-US" dirty="0">
                <a:solidFill>
                  <a:srgbClr val="202124"/>
                </a:solidFill>
                <a:latin typeface="Google Sans"/>
              </a:rPr>
              <a:t>Adding columns related to </a:t>
            </a:r>
            <a:r>
              <a:rPr lang="en-US" dirty="0" err="1">
                <a:solidFill>
                  <a:srgbClr val="202124"/>
                </a:solidFill>
                <a:latin typeface="Google Sans"/>
              </a:rPr>
              <a:t>Ensembl</a:t>
            </a:r>
            <a:r>
              <a:rPr lang="en-US" dirty="0">
                <a:solidFill>
                  <a:srgbClr val="202124"/>
                </a:solidFill>
                <a:latin typeface="Google Sans"/>
              </a:rPr>
              <a:t> Ids, Entrez Ids mapped from uniprot-entrez-ensembl-hgnc.xlsx</a:t>
            </a:r>
            <a:endParaRPr lang="it-IT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3AE7F308-5B5F-4D83-BF7D-1D0E06C545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817" y="2610203"/>
            <a:ext cx="11464299" cy="1403792"/>
          </a:xfrm>
          <a:prstGeom prst="rect">
            <a:avLst/>
          </a:prstGeom>
        </p:spPr>
      </p:pic>
      <p:sp>
        <p:nvSpPr>
          <p:cNvPr id="9" name="Rettangolo 8">
            <a:extLst>
              <a:ext uri="{FF2B5EF4-FFF2-40B4-BE49-F238E27FC236}">
                <a16:creationId xmlns:a16="http://schemas.microsoft.com/office/drawing/2014/main" id="{B27AF818-6290-4082-91EC-A6AF3D268016}"/>
              </a:ext>
            </a:extLst>
          </p:cNvPr>
          <p:cNvSpPr/>
          <p:nvPr/>
        </p:nvSpPr>
        <p:spPr>
          <a:xfrm>
            <a:off x="10389704" y="2638686"/>
            <a:ext cx="1421412" cy="1346827"/>
          </a:xfrm>
          <a:prstGeom prst="rect">
            <a:avLst/>
          </a:prstGeom>
          <a:solidFill>
            <a:srgbClr val="FF0000">
              <a:alpha val="38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Simbolo &quot;Non consentito&quot; 9">
            <a:extLst>
              <a:ext uri="{FF2B5EF4-FFF2-40B4-BE49-F238E27FC236}">
                <a16:creationId xmlns:a16="http://schemas.microsoft.com/office/drawing/2014/main" id="{01A43C3F-55BF-4C08-8132-5DB81D0EEA7F}"/>
              </a:ext>
            </a:extLst>
          </p:cNvPr>
          <p:cNvSpPr/>
          <p:nvPr/>
        </p:nvSpPr>
        <p:spPr>
          <a:xfrm>
            <a:off x="10389704" y="2645633"/>
            <a:ext cx="1421997" cy="1339880"/>
          </a:xfrm>
          <a:prstGeom prst="noSmoking">
            <a:avLst/>
          </a:prstGeom>
          <a:solidFill>
            <a:srgbClr val="FF0000">
              <a:alpha val="24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60282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2E961F1-4A28-4A5F-BBD4-6E400E5E6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72357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7F57BEA8-497D-4AA8-8A18-BDCD696B2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8596"/>
            <a:ext cx="12192000" cy="17355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F5275A58-E61B-4BD4-A56E-9FC95C4532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89439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u="sng" dirty="0">
                <a:solidFill>
                  <a:schemeClr val="bg1"/>
                </a:solidFill>
              </a:rPr>
              <a:t>Parsing of data</a:t>
            </a:r>
            <a:endParaRPr lang="en-US" sz="5400" u="sng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82415D3-DDE5-4D63-8CB3-23A5EC581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1479733"/>
            <a:ext cx="2743200" cy="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D7193FB-6AE6-4B3B-8F89-56B55DD63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201402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magine 4">
            <a:extLst>
              <a:ext uri="{FF2B5EF4-FFF2-40B4-BE49-F238E27FC236}">
                <a16:creationId xmlns:a16="http://schemas.microsoft.com/office/drawing/2014/main" id="{BE23D22A-CDCD-436E-87B2-8100F6AA47C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15417"/>
          <a:stretch/>
        </p:blipFill>
        <p:spPr>
          <a:xfrm>
            <a:off x="567955" y="2457178"/>
            <a:ext cx="11056089" cy="1614763"/>
          </a:xfrm>
          <a:prstGeom prst="rect">
            <a:avLst/>
          </a:prstGeom>
        </p:spPr>
      </p:pic>
      <p:pic>
        <p:nvPicPr>
          <p:cNvPr id="7" name="Immagine 6" descr="Immagine che contiene testo&#10;&#10;Descrizione generata automaticamente">
            <a:extLst>
              <a:ext uri="{FF2B5EF4-FFF2-40B4-BE49-F238E27FC236}">
                <a16:creationId xmlns:a16="http://schemas.microsoft.com/office/drawing/2014/main" id="{6584DFC0-96B5-4BB1-A0AF-C9F57B56426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04"/>
          <a:stretch/>
        </p:blipFill>
        <p:spPr>
          <a:xfrm>
            <a:off x="771394" y="4732479"/>
            <a:ext cx="821045" cy="1584963"/>
          </a:xfrm>
          <a:prstGeom prst="rect">
            <a:avLst/>
          </a:prstGeom>
        </p:spPr>
      </p:pic>
      <p:pic>
        <p:nvPicPr>
          <p:cNvPr id="18" name="Immagine 17" descr="Immagine che contiene testo&#10;&#10;Descrizione generata automaticamente">
            <a:extLst>
              <a:ext uri="{FF2B5EF4-FFF2-40B4-BE49-F238E27FC236}">
                <a16:creationId xmlns:a16="http://schemas.microsoft.com/office/drawing/2014/main" id="{71DE1DB3-69EE-437F-A1D7-C86782C7E1A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718"/>
          <a:stretch/>
        </p:blipFill>
        <p:spPr>
          <a:xfrm>
            <a:off x="7419843" y="4687909"/>
            <a:ext cx="1048722" cy="1662465"/>
          </a:xfrm>
          <a:prstGeom prst="rect">
            <a:avLst/>
          </a:prstGeom>
        </p:spPr>
      </p:pic>
      <p:sp>
        <p:nvSpPr>
          <p:cNvPr id="12" name="Parentesi quadra aperta 11">
            <a:extLst>
              <a:ext uri="{FF2B5EF4-FFF2-40B4-BE49-F238E27FC236}">
                <a16:creationId xmlns:a16="http://schemas.microsoft.com/office/drawing/2014/main" id="{663E6875-57A3-44D6-B9AE-C3C9106459D8}"/>
              </a:ext>
            </a:extLst>
          </p:cNvPr>
          <p:cNvSpPr/>
          <p:nvPr/>
        </p:nvSpPr>
        <p:spPr>
          <a:xfrm rot="16200000">
            <a:off x="6027725" y="-1268603"/>
            <a:ext cx="136548" cy="11056089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Parentesi quadra aperta 19">
            <a:extLst>
              <a:ext uri="{FF2B5EF4-FFF2-40B4-BE49-F238E27FC236}">
                <a16:creationId xmlns:a16="http://schemas.microsoft.com/office/drawing/2014/main" id="{5354CFA0-B7DA-493A-8F56-FEA33CDF28E6}"/>
              </a:ext>
            </a:extLst>
          </p:cNvPr>
          <p:cNvSpPr/>
          <p:nvPr/>
        </p:nvSpPr>
        <p:spPr>
          <a:xfrm rot="10800000">
            <a:off x="1702905" y="4753166"/>
            <a:ext cx="125895" cy="1584961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01AF35B2-CA22-4830-BC0D-08F8191EDD32}"/>
              </a:ext>
            </a:extLst>
          </p:cNvPr>
          <p:cNvSpPr txBox="1"/>
          <p:nvPr/>
        </p:nvSpPr>
        <p:spPr>
          <a:xfrm>
            <a:off x="5240760" y="4363147"/>
            <a:ext cx="2703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All</a:t>
            </a:r>
            <a:r>
              <a:rPr lang="it-IT" dirty="0"/>
              <a:t> the datasets</a:t>
            </a:r>
          </a:p>
        </p:txBody>
      </p:sp>
      <p:sp>
        <p:nvSpPr>
          <p:cNvPr id="26" name="Parentesi quadra aperta 25">
            <a:extLst>
              <a:ext uri="{FF2B5EF4-FFF2-40B4-BE49-F238E27FC236}">
                <a16:creationId xmlns:a16="http://schemas.microsoft.com/office/drawing/2014/main" id="{793BA15C-E066-4421-BBC2-DAF931CB180F}"/>
              </a:ext>
            </a:extLst>
          </p:cNvPr>
          <p:cNvSpPr/>
          <p:nvPr/>
        </p:nvSpPr>
        <p:spPr>
          <a:xfrm rot="10800000">
            <a:off x="8693426" y="4687908"/>
            <a:ext cx="132521" cy="1629533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1499919E-53CE-423D-93F6-2740F03AB291}"/>
              </a:ext>
            </a:extLst>
          </p:cNvPr>
          <p:cNvSpPr txBox="1"/>
          <p:nvPr/>
        </p:nvSpPr>
        <p:spPr>
          <a:xfrm>
            <a:off x="1524000" y="1548499"/>
            <a:ext cx="9144000" cy="420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2000" b="1" kern="1200" dirty="0">
                <a:solidFill>
                  <a:schemeClr val="accent4"/>
                </a:solidFill>
                <a:latin typeface="+mn-lt"/>
                <a:ea typeface="+mn-ea"/>
                <a:cs typeface="+mn-cs"/>
              </a:rPr>
              <a:t>RESULT</a:t>
            </a: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711F2A7A-3744-4869-B57C-38D895182853}"/>
              </a:ext>
            </a:extLst>
          </p:cNvPr>
          <p:cNvSpPr txBox="1"/>
          <p:nvPr/>
        </p:nvSpPr>
        <p:spPr>
          <a:xfrm>
            <a:off x="1939267" y="4753166"/>
            <a:ext cx="27034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Dip</a:t>
            </a:r>
            <a:endParaRPr lang="it-IT" dirty="0"/>
          </a:p>
          <a:p>
            <a:r>
              <a:rPr lang="it-IT" dirty="0" err="1"/>
              <a:t>Biogrid</a:t>
            </a:r>
            <a:endParaRPr lang="it-IT" dirty="0"/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C44C306B-76AA-4CF4-BC5D-02C37829B8B0}"/>
              </a:ext>
            </a:extLst>
          </p:cNvPr>
          <p:cNvSpPr txBox="1"/>
          <p:nvPr/>
        </p:nvSpPr>
        <p:spPr>
          <a:xfrm>
            <a:off x="9137373" y="4656598"/>
            <a:ext cx="270344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Innatedb</a:t>
            </a:r>
            <a:endParaRPr lang="it-IT" dirty="0"/>
          </a:p>
          <a:p>
            <a:r>
              <a:rPr lang="it-IT" dirty="0" err="1"/>
              <a:t>Intact</a:t>
            </a:r>
            <a:endParaRPr lang="it-IT" dirty="0"/>
          </a:p>
          <a:p>
            <a:r>
              <a:rPr lang="it-IT" dirty="0" err="1"/>
              <a:t>Matrixdb</a:t>
            </a:r>
            <a:endParaRPr lang="it-IT" dirty="0"/>
          </a:p>
          <a:p>
            <a:r>
              <a:rPr lang="it-IT" dirty="0" err="1"/>
              <a:t>Mint</a:t>
            </a:r>
            <a:endParaRPr lang="it-IT" dirty="0"/>
          </a:p>
          <a:p>
            <a:r>
              <a:rPr lang="it-IT" dirty="0" err="1"/>
              <a:t>Biogrid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6108441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2E961F1-4A28-4A5F-BBD4-6E400E5E6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72357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7F57BEA8-497D-4AA8-8A18-BDCD696B2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8596"/>
            <a:ext cx="12192000" cy="17355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F5275A58-E61B-4BD4-A56E-9FC95C4532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89439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u="sng" dirty="0">
                <a:solidFill>
                  <a:schemeClr val="bg1"/>
                </a:solidFill>
              </a:rPr>
              <a:t>Parsing of data</a:t>
            </a:r>
            <a:endParaRPr lang="en-US" sz="5400" u="sng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13C339DB-94D3-4750-89FE-839E5B24C927}"/>
              </a:ext>
            </a:extLst>
          </p:cNvPr>
          <p:cNvSpPr txBox="1"/>
          <p:nvPr/>
        </p:nvSpPr>
        <p:spPr>
          <a:xfrm>
            <a:off x="1524000" y="1548499"/>
            <a:ext cx="9144000" cy="420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2000" b="1" kern="1200" dirty="0">
                <a:solidFill>
                  <a:srgbClr val="0070C0"/>
                </a:solidFill>
                <a:latin typeface="+mn-lt"/>
                <a:ea typeface="+mn-ea"/>
                <a:cs typeface="+mn-cs"/>
              </a:rPr>
              <a:t>BIOGRID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82415D3-DDE5-4D63-8CB3-23A5EC581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1479733"/>
            <a:ext cx="2743200" cy="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D7193FB-6AE6-4B3B-8F89-56B55DD63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201402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9A05CC81-D1FE-4F92-840E-E539C58C4AB2}"/>
              </a:ext>
            </a:extLst>
          </p:cNvPr>
          <p:cNvSpPr txBox="1"/>
          <p:nvPr/>
        </p:nvSpPr>
        <p:spPr>
          <a:xfrm>
            <a:off x="698769" y="4570837"/>
            <a:ext cx="1079128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en-US" dirty="0">
                <a:solidFill>
                  <a:srgbClr val="202124"/>
                </a:solidFill>
                <a:latin typeface="Google Sans"/>
              </a:rPr>
              <a:t>Delete meaningless or useless columns</a:t>
            </a:r>
          </a:p>
          <a:p>
            <a:pPr marL="342900" indent="-342900">
              <a:buAutoNum type="arabicParenR"/>
            </a:pPr>
            <a:r>
              <a:rPr lang="en-US" dirty="0">
                <a:solidFill>
                  <a:srgbClr val="202124"/>
                </a:solidFill>
                <a:latin typeface="Google Sans"/>
              </a:rPr>
              <a:t>Delete rows without Chemical name</a:t>
            </a:r>
          </a:p>
          <a:p>
            <a:pPr marL="342900" indent="-342900">
              <a:buAutoNum type="arabicParenR"/>
            </a:pPr>
            <a:r>
              <a:rPr lang="en-US" dirty="0">
                <a:solidFill>
                  <a:srgbClr val="202124"/>
                </a:solidFill>
                <a:latin typeface="Google Sans"/>
              </a:rPr>
              <a:t>Delete rows not referring to human genes </a:t>
            </a:r>
          </a:p>
          <a:p>
            <a:pPr marL="342900" indent="-342900">
              <a:buFontTx/>
              <a:buAutoNum type="arabicParenR"/>
            </a:pPr>
            <a:r>
              <a:rPr lang="en-US" dirty="0">
                <a:solidFill>
                  <a:srgbClr val="202124"/>
                </a:solidFill>
                <a:latin typeface="Google Sans"/>
              </a:rPr>
              <a:t>U</a:t>
            </a:r>
            <a:r>
              <a:rPr lang="en-US" b="0" i="0" dirty="0">
                <a:solidFill>
                  <a:srgbClr val="202124"/>
                </a:solidFill>
                <a:effectLst/>
                <a:latin typeface="Google Sans"/>
              </a:rPr>
              <a:t>nify tuples with the same Chemical name</a:t>
            </a:r>
          </a:p>
          <a:p>
            <a:pPr marL="342900" indent="-342900">
              <a:buFontTx/>
              <a:buAutoNum type="arabicParenR"/>
            </a:pPr>
            <a:r>
              <a:rPr lang="en-US" dirty="0">
                <a:solidFill>
                  <a:srgbClr val="202124"/>
                </a:solidFill>
                <a:latin typeface="Google Sans"/>
              </a:rPr>
              <a:t>Split different data in the same record with format </a:t>
            </a:r>
            <a:r>
              <a:rPr lang="en-US" dirty="0" err="1">
                <a:solidFill>
                  <a:srgbClr val="202124"/>
                </a:solidFill>
                <a:latin typeface="Google Sans"/>
              </a:rPr>
              <a:t>a|b|c|d</a:t>
            </a:r>
            <a:endParaRPr lang="it-IT" dirty="0"/>
          </a:p>
        </p:txBody>
      </p:sp>
      <p:pic>
        <p:nvPicPr>
          <p:cNvPr id="5" name="Immagine 4" descr="Immagine che contiene tavolo&#10;&#10;Descrizione generata automaticamente">
            <a:extLst>
              <a:ext uri="{FF2B5EF4-FFF2-40B4-BE49-F238E27FC236}">
                <a16:creationId xmlns:a16="http://schemas.microsoft.com/office/drawing/2014/main" id="{2DC1D6D7-A9BC-4B54-AC7A-39CF86B274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3966" y="2447986"/>
            <a:ext cx="8180891" cy="1543265"/>
          </a:xfrm>
          <a:prstGeom prst="rect">
            <a:avLst/>
          </a:prstGeom>
        </p:spPr>
      </p:pic>
      <p:sp>
        <p:nvSpPr>
          <p:cNvPr id="9" name="Rettangolo 8">
            <a:extLst>
              <a:ext uri="{FF2B5EF4-FFF2-40B4-BE49-F238E27FC236}">
                <a16:creationId xmlns:a16="http://schemas.microsoft.com/office/drawing/2014/main" id="{B27AF818-6290-4082-91EC-A6AF3D268016}"/>
              </a:ext>
            </a:extLst>
          </p:cNvPr>
          <p:cNvSpPr/>
          <p:nvPr/>
        </p:nvSpPr>
        <p:spPr>
          <a:xfrm>
            <a:off x="7364779" y="2446054"/>
            <a:ext cx="2820078" cy="1543264"/>
          </a:xfrm>
          <a:prstGeom prst="rect">
            <a:avLst/>
          </a:prstGeom>
          <a:solidFill>
            <a:srgbClr val="FF0000">
              <a:alpha val="38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Simbolo &quot;Non consentito&quot; 9">
            <a:extLst>
              <a:ext uri="{FF2B5EF4-FFF2-40B4-BE49-F238E27FC236}">
                <a16:creationId xmlns:a16="http://schemas.microsoft.com/office/drawing/2014/main" id="{01A43C3F-55BF-4C08-8132-5DB81D0EEA7F}"/>
              </a:ext>
            </a:extLst>
          </p:cNvPr>
          <p:cNvSpPr/>
          <p:nvPr/>
        </p:nvSpPr>
        <p:spPr>
          <a:xfrm>
            <a:off x="7364780" y="2446054"/>
            <a:ext cx="2820078" cy="1536316"/>
          </a:xfrm>
          <a:prstGeom prst="noSmoking">
            <a:avLst/>
          </a:prstGeom>
          <a:solidFill>
            <a:srgbClr val="FF0000">
              <a:alpha val="24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88740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2E961F1-4A28-4A5F-BBD4-6E400E5E6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72357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7F57BEA8-497D-4AA8-8A18-BDCD696B2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8596"/>
            <a:ext cx="12192000" cy="17355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F5275A58-E61B-4BD4-A56E-9FC95C4532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89439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u="sng" dirty="0">
                <a:solidFill>
                  <a:schemeClr val="bg1"/>
                </a:solidFill>
              </a:rPr>
              <a:t>Parsing of data</a:t>
            </a:r>
            <a:endParaRPr lang="en-US" sz="5400" u="sng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13C339DB-94D3-4750-89FE-839E5B24C927}"/>
              </a:ext>
            </a:extLst>
          </p:cNvPr>
          <p:cNvSpPr txBox="1"/>
          <p:nvPr/>
        </p:nvSpPr>
        <p:spPr>
          <a:xfrm>
            <a:off x="1524000" y="1548499"/>
            <a:ext cx="9144000" cy="420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2000" b="1" kern="1200" dirty="0">
                <a:solidFill>
                  <a:srgbClr val="0070C0"/>
                </a:solidFill>
                <a:latin typeface="+mn-lt"/>
                <a:ea typeface="+mn-ea"/>
                <a:cs typeface="+mn-cs"/>
              </a:rPr>
              <a:t>DGI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82415D3-DDE5-4D63-8CB3-23A5EC581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1479733"/>
            <a:ext cx="2743200" cy="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D7193FB-6AE6-4B3B-8F89-56B55DD63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201402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9A05CC81-D1FE-4F92-840E-E539C58C4AB2}"/>
              </a:ext>
            </a:extLst>
          </p:cNvPr>
          <p:cNvSpPr txBox="1"/>
          <p:nvPr/>
        </p:nvSpPr>
        <p:spPr>
          <a:xfrm>
            <a:off x="698769" y="4570837"/>
            <a:ext cx="107912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en-US" dirty="0">
                <a:solidFill>
                  <a:srgbClr val="202124"/>
                </a:solidFill>
                <a:latin typeface="Google Sans"/>
              </a:rPr>
              <a:t>Delete meaningless or useless columns</a:t>
            </a:r>
          </a:p>
          <a:p>
            <a:pPr marL="342900" indent="-342900">
              <a:buAutoNum type="arabicParenR"/>
            </a:pPr>
            <a:r>
              <a:rPr lang="en-US" dirty="0">
                <a:solidFill>
                  <a:srgbClr val="202124"/>
                </a:solidFill>
                <a:latin typeface="Google Sans"/>
              </a:rPr>
              <a:t>Delete rows without </a:t>
            </a:r>
            <a:r>
              <a:rPr lang="en-US" dirty="0" err="1">
                <a:solidFill>
                  <a:srgbClr val="202124"/>
                </a:solidFill>
                <a:latin typeface="Google Sans"/>
              </a:rPr>
              <a:t>drug_name</a:t>
            </a:r>
            <a:endParaRPr lang="en-US" dirty="0">
              <a:solidFill>
                <a:srgbClr val="202124"/>
              </a:solidFill>
              <a:latin typeface="Google Sans"/>
            </a:endParaRPr>
          </a:p>
          <a:p>
            <a:pPr marL="342900" indent="-342900">
              <a:buAutoNum type="arabicParenR"/>
            </a:pPr>
            <a:r>
              <a:rPr lang="en-US" dirty="0">
                <a:solidFill>
                  <a:srgbClr val="202124"/>
                </a:solidFill>
                <a:latin typeface="Google Sans"/>
              </a:rPr>
              <a:t>U</a:t>
            </a:r>
            <a:r>
              <a:rPr lang="en-US" b="0" i="0" dirty="0">
                <a:solidFill>
                  <a:srgbClr val="202124"/>
                </a:solidFill>
                <a:effectLst/>
                <a:latin typeface="Google Sans"/>
              </a:rPr>
              <a:t>nify tuples with the same </a:t>
            </a:r>
            <a:r>
              <a:rPr lang="en-US" b="0" i="0" dirty="0" err="1">
                <a:solidFill>
                  <a:srgbClr val="202124"/>
                </a:solidFill>
                <a:effectLst/>
                <a:latin typeface="Google Sans"/>
              </a:rPr>
              <a:t>drug</a:t>
            </a:r>
            <a:r>
              <a:rPr lang="en-US" dirty="0" err="1">
                <a:solidFill>
                  <a:srgbClr val="202124"/>
                </a:solidFill>
                <a:latin typeface="Google Sans"/>
              </a:rPr>
              <a:t>_</a:t>
            </a:r>
            <a:r>
              <a:rPr lang="en-US" b="0" i="0" dirty="0" err="1">
                <a:solidFill>
                  <a:srgbClr val="202124"/>
                </a:solidFill>
                <a:effectLst/>
                <a:latin typeface="Google Sans"/>
              </a:rPr>
              <a:t>name</a:t>
            </a:r>
            <a:endParaRPr lang="en-US" b="0" i="0" dirty="0">
              <a:solidFill>
                <a:srgbClr val="202124"/>
              </a:solidFill>
              <a:effectLst/>
              <a:latin typeface="Google Sans"/>
            </a:endParaRPr>
          </a:p>
          <a:p>
            <a:pPr marL="342900" indent="-342900">
              <a:buFontTx/>
              <a:buAutoNum type="arabicParenR"/>
            </a:pPr>
            <a:r>
              <a:rPr lang="en-US" dirty="0">
                <a:solidFill>
                  <a:srgbClr val="202124"/>
                </a:solidFill>
                <a:latin typeface="Google Sans"/>
              </a:rPr>
              <a:t>Split different data in the same record with format </a:t>
            </a:r>
            <a:r>
              <a:rPr lang="en-US" dirty="0" err="1">
                <a:solidFill>
                  <a:srgbClr val="202124"/>
                </a:solidFill>
                <a:latin typeface="Google Sans"/>
              </a:rPr>
              <a:t>a|b|c|d</a:t>
            </a:r>
            <a:endParaRPr lang="it-IT" dirty="0"/>
          </a:p>
        </p:txBody>
      </p:sp>
      <p:pic>
        <p:nvPicPr>
          <p:cNvPr id="4" name="Immagine 3" descr="Immagine che contiene tavolo&#10;&#10;Descrizione generata automaticamente">
            <a:extLst>
              <a:ext uri="{FF2B5EF4-FFF2-40B4-BE49-F238E27FC236}">
                <a16:creationId xmlns:a16="http://schemas.microsoft.com/office/drawing/2014/main" id="{6EC3B8D2-9F4E-4B16-B25C-2B00ACBB43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3965" y="2628945"/>
            <a:ext cx="8180891" cy="1533739"/>
          </a:xfrm>
          <a:prstGeom prst="rect">
            <a:avLst/>
          </a:prstGeom>
        </p:spPr>
      </p:pic>
      <p:sp>
        <p:nvSpPr>
          <p:cNvPr id="9" name="Rettangolo 8">
            <a:extLst>
              <a:ext uri="{FF2B5EF4-FFF2-40B4-BE49-F238E27FC236}">
                <a16:creationId xmlns:a16="http://schemas.microsoft.com/office/drawing/2014/main" id="{B27AF818-6290-4082-91EC-A6AF3D268016}"/>
              </a:ext>
            </a:extLst>
          </p:cNvPr>
          <p:cNvSpPr/>
          <p:nvPr/>
        </p:nvSpPr>
        <p:spPr>
          <a:xfrm>
            <a:off x="6387294" y="2628944"/>
            <a:ext cx="3797562" cy="1523875"/>
          </a:xfrm>
          <a:prstGeom prst="rect">
            <a:avLst/>
          </a:prstGeom>
          <a:solidFill>
            <a:srgbClr val="FF0000">
              <a:alpha val="38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Simbolo &quot;Non consentito&quot; 9">
            <a:extLst>
              <a:ext uri="{FF2B5EF4-FFF2-40B4-BE49-F238E27FC236}">
                <a16:creationId xmlns:a16="http://schemas.microsoft.com/office/drawing/2014/main" id="{01A43C3F-55BF-4C08-8132-5DB81D0EEA7F}"/>
              </a:ext>
            </a:extLst>
          </p:cNvPr>
          <p:cNvSpPr/>
          <p:nvPr/>
        </p:nvSpPr>
        <p:spPr>
          <a:xfrm>
            <a:off x="6387294" y="2619078"/>
            <a:ext cx="3797562" cy="1526793"/>
          </a:xfrm>
          <a:prstGeom prst="noSmoking">
            <a:avLst/>
          </a:prstGeom>
          <a:solidFill>
            <a:srgbClr val="FF0000">
              <a:alpha val="24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55171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2E961F1-4A28-4A5F-BBD4-6E400E5E6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72357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7F57BEA8-497D-4AA8-8A18-BDCD696B2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8596"/>
            <a:ext cx="12192000" cy="17355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F5275A58-E61B-4BD4-A56E-9FC95C4532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89439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u="sng" dirty="0">
                <a:solidFill>
                  <a:schemeClr val="bg1"/>
                </a:solidFill>
              </a:rPr>
              <a:t>Parsing of data</a:t>
            </a:r>
            <a:endParaRPr lang="en-US" sz="5400" u="sng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82415D3-DDE5-4D63-8CB3-23A5EC581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1479733"/>
            <a:ext cx="2743200" cy="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D7193FB-6AE6-4B3B-8F89-56B55DD63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201402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Parentesi quadra aperta 11">
            <a:extLst>
              <a:ext uri="{FF2B5EF4-FFF2-40B4-BE49-F238E27FC236}">
                <a16:creationId xmlns:a16="http://schemas.microsoft.com/office/drawing/2014/main" id="{663E6875-57A3-44D6-B9AE-C3C9106459D8}"/>
              </a:ext>
            </a:extLst>
          </p:cNvPr>
          <p:cNvSpPr/>
          <p:nvPr/>
        </p:nvSpPr>
        <p:spPr>
          <a:xfrm rot="16200000">
            <a:off x="3342986" y="2357747"/>
            <a:ext cx="155436" cy="4846259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01AF35B2-CA22-4830-BC0D-08F8191EDD32}"/>
              </a:ext>
            </a:extLst>
          </p:cNvPr>
          <p:cNvSpPr txBox="1"/>
          <p:nvPr/>
        </p:nvSpPr>
        <p:spPr>
          <a:xfrm>
            <a:off x="2483911" y="4873077"/>
            <a:ext cx="2703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All</a:t>
            </a:r>
            <a:r>
              <a:rPr lang="it-IT" dirty="0"/>
              <a:t> the datasets</a:t>
            </a: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1499919E-53CE-423D-93F6-2740F03AB291}"/>
              </a:ext>
            </a:extLst>
          </p:cNvPr>
          <p:cNvSpPr txBox="1"/>
          <p:nvPr/>
        </p:nvSpPr>
        <p:spPr>
          <a:xfrm>
            <a:off x="1524000" y="1548499"/>
            <a:ext cx="9144000" cy="420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2000" b="1" kern="1200" dirty="0">
                <a:solidFill>
                  <a:srgbClr val="0070C0"/>
                </a:solidFill>
                <a:latin typeface="+mn-lt"/>
                <a:ea typeface="+mn-ea"/>
                <a:cs typeface="+mn-cs"/>
              </a:rPr>
              <a:t>RESULT</a:t>
            </a:r>
          </a:p>
        </p:txBody>
      </p:sp>
      <p:pic>
        <p:nvPicPr>
          <p:cNvPr id="8" name="Immagine 7" descr="Immagine che contiene testo, tavolo&#10;&#10;Descrizione generata automaticamente">
            <a:extLst>
              <a:ext uri="{FF2B5EF4-FFF2-40B4-BE49-F238E27FC236}">
                <a16:creationId xmlns:a16="http://schemas.microsoft.com/office/drawing/2014/main" id="{B19DC5AF-2808-482A-B0E1-CE8B55299EC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326"/>
          <a:stretch/>
        </p:blipFill>
        <p:spPr>
          <a:xfrm>
            <a:off x="997572" y="2977311"/>
            <a:ext cx="4846258" cy="1552792"/>
          </a:xfrm>
          <a:prstGeom prst="rect">
            <a:avLst/>
          </a:prstGeom>
        </p:spPr>
      </p:pic>
      <p:pic>
        <p:nvPicPr>
          <p:cNvPr id="10" name="Immagine 9" descr="Immagine che contiene testo, tavolo&#10;&#10;Descrizione generata automaticamente">
            <a:extLst>
              <a:ext uri="{FF2B5EF4-FFF2-40B4-BE49-F238E27FC236}">
                <a16:creationId xmlns:a16="http://schemas.microsoft.com/office/drawing/2014/main" id="{2C840761-91D8-49E9-BEBD-DCB4E69B5A1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245"/>
          <a:stretch/>
        </p:blipFill>
        <p:spPr>
          <a:xfrm>
            <a:off x="8441269" y="2977311"/>
            <a:ext cx="1784168" cy="1552792"/>
          </a:xfrm>
          <a:prstGeom prst="rect">
            <a:avLst/>
          </a:prstGeom>
        </p:spPr>
      </p:pic>
      <p:sp>
        <p:nvSpPr>
          <p:cNvPr id="24" name="Parentesi quadra aperta 23">
            <a:extLst>
              <a:ext uri="{FF2B5EF4-FFF2-40B4-BE49-F238E27FC236}">
                <a16:creationId xmlns:a16="http://schemas.microsoft.com/office/drawing/2014/main" id="{550FF022-FD72-44AB-80CD-5FB7C9D95362}"/>
              </a:ext>
            </a:extLst>
          </p:cNvPr>
          <p:cNvSpPr/>
          <p:nvPr/>
        </p:nvSpPr>
        <p:spPr>
          <a:xfrm rot="16200000">
            <a:off x="9255637" y="3888794"/>
            <a:ext cx="155436" cy="1784167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173E1FCF-5FDB-4879-95C3-BF63017223B6}"/>
              </a:ext>
            </a:extLst>
          </p:cNvPr>
          <p:cNvSpPr txBox="1"/>
          <p:nvPr/>
        </p:nvSpPr>
        <p:spPr>
          <a:xfrm>
            <a:off x="8873715" y="4858595"/>
            <a:ext cx="2703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Biogrid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7706298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2E961F1-4A28-4A5F-BBD4-6E400E5E6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72357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7F57BEA8-497D-4AA8-8A18-BDCD696B2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8596"/>
            <a:ext cx="12192000" cy="17355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F5275A58-E61B-4BD4-A56E-9FC95C4532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89439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u="sng" dirty="0">
                <a:solidFill>
                  <a:schemeClr val="bg1"/>
                </a:solidFill>
              </a:rPr>
              <a:t>Parsing of data</a:t>
            </a:r>
            <a:endParaRPr lang="en-US" sz="5400" u="sng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13C339DB-94D3-4750-89FE-839E5B24C927}"/>
              </a:ext>
            </a:extLst>
          </p:cNvPr>
          <p:cNvSpPr txBox="1"/>
          <p:nvPr/>
        </p:nvSpPr>
        <p:spPr>
          <a:xfrm>
            <a:off x="1524000" y="1548499"/>
            <a:ext cx="9144000" cy="420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2000" b="1" kern="1200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BIOSNAP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82415D3-DDE5-4D63-8CB3-23A5EC581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1479733"/>
            <a:ext cx="2743200" cy="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D7193FB-6AE6-4B3B-8F89-56B55DD63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201402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9A05CC81-D1FE-4F92-840E-E539C58C4AB2}"/>
              </a:ext>
            </a:extLst>
          </p:cNvPr>
          <p:cNvSpPr txBox="1"/>
          <p:nvPr/>
        </p:nvSpPr>
        <p:spPr>
          <a:xfrm>
            <a:off x="874643" y="4986335"/>
            <a:ext cx="107912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en-US" dirty="0">
                <a:solidFill>
                  <a:srgbClr val="202124"/>
                </a:solidFill>
                <a:latin typeface="Google Sans"/>
              </a:rPr>
              <a:t>U</a:t>
            </a:r>
            <a:r>
              <a:rPr lang="en-US" b="0" i="0" dirty="0">
                <a:solidFill>
                  <a:srgbClr val="202124"/>
                </a:solidFill>
                <a:effectLst/>
                <a:latin typeface="Google Sans"/>
              </a:rPr>
              <a:t>nify tuples with the same Disease ID</a:t>
            </a:r>
          </a:p>
          <a:p>
            <a:pPr marL="342900" indent="-342900">
              <a:buFontTx/>
              <a:buAutoNum type="arabicParenR"/>
            </a:pPr>
            <a:r>
              <a:rPr lang="en-US" dirty="0">
                <a:solidFill>
                  <a:srgbClr val="202124"/>
                </a:solidFill>
                <a:latin typeface="Google Sans"/>
              </a:rPr>
              <a:t>Split different data in the same record with format </a:t>
            </a:r>
            <a:r>
              <a:rPr lang="en-US" dirty="0" err="1">
                <a:solidFill>
                  <a:srgbClr val="202124"/>
                </a:solidFill>
                <a:latin typeface="Google Sans"/>
              </a:rPr>
              <a:t>a|b|c|d</a:t>
            </a:r>
            <a:endParaRPr lang="it-IT" dirty="0"/>
          </a:p>
        </p:txBody>
      </p:sp>
      <p:pic>
        <p:nvPicPr>
          <p:cNvPr id="5" name="Immagine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2E89D888-AD2B-446A-83AA-A8302A449B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9848" y="2641792"/>
            <a:ext cx="4529126" cy="1552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5235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2E961F1-4A28-4A5F-BBD4-6E400E5E6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72357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7F57BEA8-497D-4AA8-8A18-BDCD696B2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8596"/>
            <a:ext cx="12192000" cy="17355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F5275A58-E61B-4BD4-A56E-9FC95C4532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89439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u="sng" dirty="0">
                <a:solidFill>
                  <a:schemeClr val="bg1"/>
                </a:solidFill>
              </a:rPr>
              <a:t>Goal of the project</a:t>
            </a:r>
            <a:endParaRPr lang="en-US" sz="5400" u="sng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13C339DB-94D3-4750-89FE-839E5B24C927}"/>
              </a:ext>
            </a:extLst>
          </p:cNvPr>
          <p:cNvSpPr txBox="1"/>
          <p:nvPr/>
        </p:nvSpPr>
        <p:spPr>
          <a:xfrm>
            <a:off x="1524000" y="1548499"/>
            <a:ext cx="9144000" cy="420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endParaRPr lang="en-US" sz="2000" dirty="0">
              <a:solidFill>
                <a:srgbClr val="F9F07E"/>
              </a:solidFill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82415D3-DDE5-4D63-8CB3-23A5EC581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1479733"/>
            <a:ext cx="2743200" cy="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D7193FB-6AE6-4B3B-8F89-56B55DD63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201402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0B34521A-C902-40B1-949C-CBCFC922F193}"/>
              </a:ext>
            </a:extLst>
          </p:cNvPr>
          <p:cNvSpPr txBox="1"/>
          <p:nvPr/>
        </p:nvSpPr>
        <p:spPr>
          <a:xfrm>
            <a:off x="1210589" y="2755778"/>
            <a:ext cx="9767645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it-IT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dirty="0"/>
              <a:t>To create an human </a:t>
            </a:r>
            <a:r>
              <a:rPr lang="it-IT" sz="2400" dirty="0" err="1"/>
              <a:t>genetic</a:t>
            </a:r>
            <a:r>
              <a:rPr lang="it-IT" sz="2400" dirty="0"/>
              <a:t> </a:t>
            </a:r>
            <a:r>
              <a:rPr lang="it-IT" sz="2400" dirty="0" err="1"/>
              <a:t>atlas</a:t>
            </a:r>
            <a:r>
              <a:rPr lang="it-IT" sz="2400" dirty="0"/>
              <a:t> </a:t>
            </a:r>
            <a:r>
              <a:rPr lang="it-IT" sz="2400" dirty="0" err="1"/>
              <a:t>aggregating</a:t>
            </a:r>
            <a:r>
              <a:rPr lang="it-IT" sz="2400" dirty="0"/>
              <a:t> </a:t>
            </a:r>
            <a:r>
              <a:rPr lang="it-IT" sz="2400" dirty="0" err="1"/>
              <a:t>different</a:t>
            </a:r>
            <a:r>
              <a:rPr lang="it-IT" sz="2400" dirty="0"/>
              <a:t> data sources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dirty="0"/>
              <a:t>To </a:t>
            </a:r>
            <a:r>
              <a:rPr lang="it-IT" sz="2400" dirty="0" err="1"/>
              <a:t>explore</a:t>
            </a:r>
            <a:r>
              <a:rPr lang="it-IT" sz="2400" dirty="0"/>
              <a:t> </a:t>
            </a:r>
            <a:r>
              <a:rPr lang="it-IT" sz="2400" dirty="0" err="1"/>
              <a:t>dinamically</a:t>
            </a:r>
            <a:r>
              <a:rPr lang="it-IT" sz="2400" dirty="0"/>
              <a:t> the </a:t>
            </a:r>
            <a:r>
              <a:rPr lang="it-IT" sz="2400" dirty="0" err="1"/>
              <a:t>atlas</a:t>
            </a:r>
            <a:r>
              <a:rPr lang="it-IT" sz="2400" dirty="0"/>
              <a:t> and </a:t>
            </a:r>
            <a:r>
              <a:rPr lang="it-IT" sz="2400" dirty="0" err="1"/>
              <a:t>retrieve</a:t>
            </a:r>
            <a:r>
              <a:rPr lang="it-IT" sz="2400" dirty="0"/>
              <a:t> </a:t>
            </a:r>
            <a:r>
              <a:rPr lang="it-IT" sz="2400" dirty="0" err="1"/>
              <a:t>informations</a:t>
            </a:r>
            <a:endParaRPr lang="it-IT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dirty="0"/>
              <a:t>To </a:t>
            </a:r>
            <a:r>
              <a:rPr lang="it-IT" sz="2400" dirty="0" err="1"/>
              <a:t>analyse</a:t>
            </a:r>
            <a:r>
              <a:rPr lang="it-IT" sz="2400" dirty="0"/>
              <a:t> </a:t>
            </a:r>
            <a:r>
              <a:rPr lang="it-IT" sz="2400" dirty="0" err="1"/>
              <a:t>stored</a:t>
            </a:r>
            <a:r>
              <a:rPr lang="it-IT" sz="2400" dirty="0"/>
              <a:t> data and show </a:t>
            </a:r>
            <a:r>
              <a:rPr lang="it-IT" sz="2400" dirty="0" err="1"/>
              <a:t>statistics</a:t>
            </a:r>
            <a:endParaRPr lang="it-IT" sz="2400" dirty="0"/>
          </a:p>
        </p:txBody>
      </p:sp>
    </p:spTree>
    <p:extLst>
      <p:ext uri="{BB962C8B-B14F-4D97-AF65-F5344CB8AC3E}">
        <p14:creationId xmlns:p14="http://schemas.microsoft.com/office/powerpoint/2010/main" val="28570534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2E961F1-4A28-4A5F-BBD4-6E400E5E6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72357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7F57BEA8-497D-4AA8-8A18-BDCD696B2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8596"/>
            <a:ext cx="12192000" cy="17355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F5275A58-E61B-4BD4-A56E-9FC95C4532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89439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u="sng" dirty="0">
                <a:solidFill>
                  <a:schemeClr val="bg1"/>
                </a:solidFill>
              </a:rPr>
              <a:t>Parsing of data</a:t>
            </a:r>
            <a:endParaRPr lang="en-US" sz="5400" u="sng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13C339DB-94D3-4750-89FE-839E5B24C927}"/>
              </a:ext>
            </a:extLst>
          </p:cNvPr>
          <p:cNvSpPr txBox="1"/>
          <p:nvPr/>
        </p:nvSpPr>
        <p:spPr>
          <a:xfrm>
            <a:off x="1524000" y="1548499"/>
            <a:ext cx="9144000" cy="420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2000" b="1" kern="1200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DISGENET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82415D3-DDE5-4D63-8CB3-23A5EC581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1479733"/>
            <a:ext cx="2743200" cy="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D7193FB-6AE6-4B3B-8F89-56B55DD63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201402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9A05CC81-D1FE-4F92-840E-E539C58C4AB2}"/>
              </a:ext>
            </a:extLst>
          </p:cNvPr>
          <p:cNvSpPr txBox="1"/>
          <p:nvPr/>
        </p:nvSpPr>
        <p:spPr>
          <a:xfrm>
            <a:off x="698768" y="4656598"/>
            <a:ext cx="107912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en-US" dirty="0">
                <a:solidFill>
                  <a:srgbClr val="202124"/>
                </a:solidFill>
                <a:latin typeface="Google Sans"/>
              </a:rPr>
              <a:t>Delete meaningless or useless columns</a:t>
            </a:r>
          </a:p>
          <a:p>
            <a:pPr marL="342900" indent="-342900">
              <a:buAutoNum type="arabicParenR"/>
            </a:pPr>
            <a:r>
              <a:rPr lang="en-US" dirty="0">
                <a:solidFill>
                  <a:srgbClr val="202124"/>
                </a:solidFill>
                <a:latin typeface="Google Sans"/>
              </a:rPr>
              <a:t>U</a:t>
            </a:r>
            <a:r>
              <a:rPr lang="en-US" b="0" i="0" dirty="0">
                <a:solidFill>
                  <a:srgbClr val="202124"/>
                </a:solidFill>
                <a:effectLst/>
                <a:latin typeface="Google Sans"/>
              </a:rPr>
              <a:t>nify tuples with the same </a:t>
            </a:r>
            <a:r>
              <a:rPr lang="en-US" b="0" i="0" dirty="0" err="1">
                <a:solidFill>
                  <a:srgbClr val="202124"/>
                </a:solidFill>
                <a:effectLst/>
                <a:latin typeface="Google Sans"/>
              </a:rPr>
              <a:t>diseaseId</a:t>
            </a:r>
            <a:endParaRPr lang="en-US" b="0" i="0" dirty="0">
              <a:solidFill>
                <a:srgbClr val="202124"/>
              </a:solidFill>
              <a:effectLst/>
              <a:latin typeface="Google Sans"/>
            </a:endParaRPr>
          </a:p>
          <a:p>
            <a:pPr marL="342900" indent="-342900">
              <a:buFontTx/>
              <a:buAutoNum type="arabicParenR"/>
            </a:pPr>
            <a:r>
              <a:rPr lang="en-US" dirty="0">
                <a:solidFill>
                  <a:srgbClr val="202124"/>
                </a:solidFill>
                <a:latin typeface="Google Sans"/>
              </a:rPr>
              <a:t>Split different data in the same record with format </a:t>
            </a:r>
            <a:r>
              <a:rPr lang="en-US" dirty="0" err="1">
                <a:solidFill>
                  <a:srgbClr val="202124"/>
                </a:solidFill>
                <a:latin typeface="Google Sans"/>
              </a:rPr>
              <a:t>a|b|c|d</a:t>
            </a:r>
            <a:endParaRPr lang="it-IT" dirty="0"/>
          </a:p>
        </p:txBody>
      </p:sp>
      <p:pic>
        <p:nvPicPr>
          <p:cNvPr id="7" name="Immagine 6" descr="Immagine che contiene tavolo&#10;&#10;Descrizione generata automaticamente">
            <a:extLst>
              <a:ext uri="{FF2B5EF4-FFF2-40B4-BE49-F238E27FC236}">
                <a16:creationId xmlns:a16="http://schemas.microsoft.com/office/drawing/2014/main" id="{50F7E298-D198-4971-B742-577B20562B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1027" y="2527196"/>
            <a:ext cx="6066767" cy="1543265"/>
          </a:xfrm>
          <a:prstGeom prst="rect">
            <a:avLst/>
          </a:prstGeom>
        </p:spPr>
      </p:pic>
      <p:sp>
        <p:nvSpPr>
          <p:cNvPr id="9" name="Rettangolo 8">
            <a:extLst>
              <a:ext uri="{FF2B5EF4-FFF2-40B4-BE49-F238E27FC236}">
                <a16:creationId xmlns:a16="http://schemas.microsoft.com/office/drawing/2014/main" id="{B27AF818-6290-4082-91EC-A6AF3D268016}"/>
              </a:ext>
            </a:extLst>
          </p:cNvPr>
          <p:cNvSpPr/>
          <p:nvPr/>
        </p:nvSpPr>
        <p:spPr>
          <a:xfrm>
            <a:off x="7268770" y="2546586"/>
            <a:ext cx="1898780" cy="1523875"/>
          </a:xfrm>
          <a:prstGeom prst="rect">
            <a:avLst/>
          </a:prstGeom>
          <a:solidFill>
            <a:srgbClr val="FF0000">
              <a:alpha val="38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Simbolo &quot;Non consentito&quot; 9">
            <a:extLst>
              <a:ext uri="{FF2B5EF4-FFF2-40B4-BE49-F238E27FC236}">
                <a16:creationId xmlns:a16="http://schemas.microsoft.com/office/drawing/2014/main" id="{01A43C3F-55BF-4C08-8132-5DB81D0EEA7F}"/>
              </a:ext>
            </a:extLst>
          </p:cNvPr>
          <p:cNvSpPr/>
          <p:nvPr/>
        </p:nvSpPr>
        <p:spPr>
          <a:xfrm>
            <a:off x="7268770" y="2543668"/>
            <a:ext cx="1859024" cy="1526793"/>
          </a:xfrm>
          <a:prstGeom prst="noSmoking">
            <a:avLst/>
          </a:prstGeom>
          <a:solidFill>
            <a:srgbClr val="FF0000">
              <a:alpha val="24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2121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2E961F1-4A28-4A5F-BBD4-6E400E5E6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72357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7F57BEA8-497D-4AA8-8A18-BDCD696B2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8596"/>
            <a:ext cx="12192000" cy="17355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F5275A58-E61B-4BD4-A56E-9FC95C4532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89439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u="sng" dirty="0">
                <a:solidFill>
                  <a:schemeClr val="bg1"/>
                </a:solidFill>
              </a:rPr>
              <a:t>Data aggregation</a:t>
            </a:r>
            <a:endParaRPr lang="en-US" sz="5400" u="sng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13C339DB-94D3-4750-89FE-839E5B24C927}"/>
              </a:ext>
            </a:extLst>
          </p:cNvPr>
          <p:cNvSpPr txBox="1"/>
          <p:nvPr/>
        </p:nvSpPr>
        <p:spPr>
          <a:xfrm>
            <a:off x="1524000" y="1548499"/>
            <a:ext cx="9144000" cy="420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endParaRPr lang="en-US" sz="2000" kern="1200" dirty="0">
              <a:solidFill>
                <a:srgbClr val="FF0000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82415D3-DDE5-4D63-8CB3-23A5EC581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1479733"/>
            <a:ext cx="2743200" cy="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D7193FB-6AE6-4B3B-8F89-56B55DD63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201402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5B0CE8D4-87E6-4595-A7BF-19AE0CE76B8F}"/>
              </a:ext>
            </a:extLst>
          </p:cNvPr>
          <p:cNvSpPr txBox="1"/>
          <p:nvPr/>
        </p:nvSpPr>
        <p:spPr>
          <a:xfrm>
            <a:off x="526073" y="2985343"/>
            <a:ext cx="38338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sz="2000" dirty="0"/>
          </a:p>
          <a:p>
            <a:endParaRPr lang="it-IT" sz="2000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9C1CDCA2-FCE0-43D2-A3C6-F247C07ED2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627" y="2984224"/>
            <a:ext cx="11163300" cy="1171575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E22341C4-06C4-49D1-A37B-C7D23F013E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6575" y="4957669"/>
            <a:ext cx="4791075" cy="1171575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AF2577F3-C58F-4C6A-AD33-64377DCA72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627" y="4957669"/>
            <a:ext cx="4610100" cy="1181100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84E9A13F-C2E0-4584-9339-5E61CE4233A7}"/>
              </a:ext>
            </a:extLst>
          </p:cNvPr>
          <p:cNvSpPr txBox="1"/>
          <p:nvPr/>
        </p:nvSpPr>
        <p:spPr>
          <a:xfrm>
            <a:off x="502627" y="2335965"/>
            <a:ext cx="40958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 err="1"/>
              <a:t>Genes</a:t>
            </a:r>
            <a:r>
              <a:rPr lang="it-IT" sz="2800" dirty="0"/>
              <a:t> (</a:t>
            </a:r>
            <a:r>
              <a:rPr lang="it-IT" sz="2800" dirty="0" err="1"/>
              <a:t>tuples</a:t>
            </a:r>
            <a:r>
              <a:rPr lang="it-IT" sz="2800" dirty="0"/>
              <a:t> 610616):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5F751821-F421-4D8D-9E9B-A7BDDBE4F584}"/>
              </a:ext>
            </a:extLst>
          </p:cNvPr>
          <p:cNvSpPr txBox="1"/>
          <p:nvPr/>
        </p:nvSpPr>
        <p:spPr>
          <a:xfrm>
            <a:off x="6751027" y="4303201"/>
            <a:ext cx="36254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 err="1"/>
              <a:t>Diseases</a:t>
            </a:r>
            <a:r>
              <a:rPr lang="it-IT" sz="2800" dirty="0"/>
              <a:t> (9543 </a:t>
            </a:r>
            <a:r>
              <a:rPr lang="it-IT" sz="2800" dirty="0" err="1"/>
              <a:t>tuples</a:t>
            </a:r>
            <a:r>
              <a:rPr lang="it-IT" sz="2800" dirty="0"/>
              <a:t>):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47D7C491-BEFF-4BB2-AC00-B45F041A4D1E}"/>
              </a:ext>
            </a:extLst>
          </p:cNvPr>
          <p:cNvSpPr txBox="1"/>
          <p:nvPr/>
        </p:nvSpPr>
        <p:spPr>
          <a:xfrm>
            <a:off x="578126" y="4303201"/>
            <a:ext cx="37818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 err="1"/>
              <a:t>Drugs</a:t>
            </a:r>
            <a:r>
              <a:rPr lang="it-IT" sz="2800" dirty="0"/>
              <a:t> (24398 </a:t>
            </a:r>
            <a:r>
              <a:rPr lang="it-IT" sz="2800" dirty="0" err="1"/>
              <a:t>tuples</a:t>
            </a:r>
            <a:r>
              <a:rPr lang="it-IT" sz="2800" dirty="0"/>
              <a:t>):</a:t>
            </a:r>
          </a:p>
        </p:txBody>
      </p:sp>
    </p:spTree>
    <p:extLst>
      <p:ext uri="{BB962C8B-B14F-4D97-AF65-F5344CB8AC3E}">
        <p14:creationId xmlns:p14="http://schemas.microsoft.com/office/powerpoint/2010/main" val="15756222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2E961F1-4A28-4A5F-BBD4-6E400E5E6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72357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7F57BEA8-497D-4AA8-8A18-BDCD696B2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8596"/>
            <a:ext cx="12192000" cy="17355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F5275A58-E61B-4BD4-A56E-9FC95C4532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89439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u="sng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Reliability score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13C339DB-94D3-4750-89FE-839E5B24C927}"/>
              </a:ext>
            </a:extLst>
          </p:cNvPr>
          <p:cNvSpPr txBox="1"/>
          <p:nvPr/>
        </p:nvSpPr>
        <p:spPr>
          <a:xfrm>
            <a:off x="1524000" y="1548499"/>
            <a:ext cx="9144000" cy="420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endParaRPr lang="en-US" sz="2000" dirty="0">
              <a:solidFill>
                <a:srgbClr val="F9F07E"/>
              </a:solidFill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82415D3-DDE5-4D63-8CB3-23A5EC581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1479733"/>
            <a:ext cx="2743200" cy="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D7193FB-6AE6-4B3B-8F89-56B55DD63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201402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0B34521A-C902-40B1-949C-CBCFC922F193}"/>
              </a:ext>
            </a:extLst>
          </p:cNvPr>
          <p:cNvSpPr txBox="1"/>
          <p:nvPr/>
        </p:nvSpPr>
        <p:spPr>
          <a:xfrm>
            <a:off x="356221" y="2425148"/>
            <a:ext cx="1147638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600" dirty="0" err="1"/>
              <a:t>Miscore</a:t>
            </a:r>
            <a:r>
              <a:rPr lang="it-IT" sz="3600" dirty="0"/>
              <a:t>:                                 </a:t>
            </a:r>
            <a:r>
              <a:rPr lang="it-IT" sz="3600" dirty="0" err="1"/>
              <a:t>number</a:t>
            </a:r>
            <a:r>
              <a:rPr lang="it-IT" sz="3600" dirty="0"/>
              <a:t> of </a:t>
            </a:r>
            <a:r>
              <a:rPr lang="it-IT" sz="3600" dirty="0" err="1"/>
              <a:t>publications</a:t>
            </a:r>
            <a:r>
              <a:rPr lang="it-IT" sz="3600" dirty="0"/>
              <a:t>:</a:t>
            </a:r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r>
              <a:rPr lang="en-US" dirty="0"/>
              <a:t>number of publications (p)</a:t>
            </a:r>
          </a:p>
          <a:p>
            <a:r>
              <a:rPr lang="en-US" dirty="0"/>
              <a:t>experimental detection methods (m)</a:t>
            </a:r>
          </a:p>
          <a:p>
            <a:r>
              <a:rPr lang="en-US" dirty="0"/>
              <a:t>interaction types (t)</a:t>
            </a:r>
            <a:endParaRPr lang="it-IT" dirty="0"/>
          </a:p>
          <a:p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7A6F1B72-2705-4508-86AA-AC23852462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221" y="3077871"/>
            <a:ext cx="5135279" cy="1949255"/>
          </a:xfrm>
          <a:prstGeom prst="rect">
            <a:avLst/>
          </a:prstGeom>
        </p:spPr>
      </p:pic>
      <p:graphicFrame>
        <p:nvGraphicFramePr>
          <p:cNvPr id="4" name="Tabella 5">
            <a:extLst>
              <a:ext uri="{FF2B5EF4-FFF2-40B4-BE49-F238E27FC236}">
                <a16:creationId xmlns:a16="http://schemas.microsoft.com/office/drawing/2014/main" id="{17B396A7-9C9B-41FE-843A-76D93BB7ED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5442760"/>
              </p:ext>
            </p:extLst>
          </p:nvPr>
        </p:nvGraphicFramePr>
        <p:xfrm>
          <a:off x="5491500" y="3368519"/>
          <a:ext cx="6465472" cy="29437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08184">
                  <a:extLst>
                    <a:ext uri="{9D8B030D-6E8A-4147-A177-3AD203B41FA5}">
                      <a16:colId xmlns:a16="http://schemas.microsoft.com/office/drawing/2014/main" val="718782244"/>
                    </a:ext>
                  </a:extLst>
                </a:gridCol>
                <a:gridCol w="808184">
                  <a:extLst>
                    <a:ext uri="{9D8B030D-6E8A-4147-A177-3AD203B41FA5}">
                      <a16:colId xmlns:a16="http://schemas.microsoft.com/office/drawing/2014/main" val="4029686674"/>
                    </a:ext>
                  </a:extLst>
                </a:gridCol>
                <a:gridCol w="808184">
                  <a:extLst>
                    <a:ext uri="{9D8B030D-6E8A-4147-A177-3AD203B41FA5}">
                      <a16:colId xmlns:a16="http://schemas.microsoft.com/office/drawing/2014/main" val="3912675469"/>
                    </a:ext>
                  </a:extLst>
                </a:gridCol>
                <a:gridCol w="808184">
                  <a:extLst>
                    <a:ext uri="{9D8B030D-6E8A-4147-A177-3AD203B41FA5}">
                      <a16:colId xmlns:a16="http://schemas.microsoft.com/office/drawing/2014/main" val="3455453166"/>
                    </a:ext>
                  </a:extLst>
                </a:gridCol>
                <a:gridCol w="808184">
                  <a:extLst>
                    <a:ext uri="{9D8B030D-6E8A-4147-A177-3AD203B41FA5}">
                      <a16:colId xmlns:a16="http://schemas.microsoft.com/office/drawing/2014/main" val="1650004693"/>
                    </a:ext>
                  </a:extLst>
                </a:gridCol>
                <a:gridCol w="808184">
                  <a:extLst>
                    <a:ext uri="{9D8B030D-6E8A-4147-A177-3AD203B41FA5}">
                      <a16:colId xmlns:a16="http://schemas.microsoft.com/office/drawing/2014/main" val="293478384"/>
                    </a:ext>
                  </a:extLst>
                </a:gridCol>
                <a:gridCol w="808184">
                  <a:extLst>
                    <a:ext uri="{9D8B030D-6E8A-4147-A177-3AD203B41FA5}">
                      <a16:colId xmlns:a16="http://schemas.microsoft.com/office/drawing/2014/main" val="4273445467"/>
                    </a:ext>
                  </a:extLst>
                </a:gridCol>
                <a:gridCol w="808184">
                  <a:extLst>
                    <a:ext uri="{9D8B030D-6E8A-4147-A177-3AD203B41FA5}">
                      <a16:colId xmlns:a16="http://schemas.microsoft.com/office/drawing/2014/main" val="1825850124"/>
                    </a:ext>
                  </a:extLst>
                </a:gridCol>
              </a:tblGrid>
              <a:tr h="350105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MEAN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MAX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&gt;4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6219094"/>
                  </a:ext>
                </a:extLst>
              </a:tr>
              <a:tr h="375550">
                <a:tc>
                  <a:txBody>
                    <a:bodyPr/>
                    <a:lstStyle/>
                    <a:p>
                      <a:pPr algn="ctr"/>
                      <a:r>
                        <a:rPr lang="it-IT" sz="1200" dirty="0"/>
                        <a:t>BIOGRID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1,21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424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88,35%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8,44%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1,62%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0,62%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0,96%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5025316"/>
                  </a:ext>
                </a:extLst>
              </a:tr>
              <a:tr h="350105">
                <a:tc>
                  <a:txBody>
                    <a:bodyPr/>
                    <a:lstStyle/>
                    <a:p>
                      <a:pPr algn="ctr"/>
                      <a:r>
                        <a:rPr lang="it-IT" sz="1200" dirty="0"/>
                        <a:t>DIP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1,19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88,37%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7,9%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2,18%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0,86%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0,7%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0917504"/>
                  </a:ext>
                </a:extLst>
              </a:tr>
              <a:tr h="375550">
                <a:tc>
                  <a:txBody>
                    <a:bodyPr/>
                    <a:lstStyle/>
                    <a:p>
                      <a:pPr algn="ctr"/>
                      <a:r>
                        <a:rPr lang="it-IT" sz="1200" dirty="0"/>
                        <a:t>MATRIX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1,06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95,2%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4,7%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0,44%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6038013"/>
                  </a:ext>
                </a:extLst>
              </a:tr>
              <a:tr h="350105">
                <a:tc>
                  <a:txBody>
                    <a:bodyPr/>
                    <a:lstStyle/>
                    <a:p>
                      <a:pPr algn="ctr"/>
                      <a:r>
                        <a:rPr lang="it-IT" sz="1200" dirty="0"/>
                        <a:t>MINT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1,05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96,87%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2,37%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0,47%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0,15%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0,15%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0218994"/>
                  </a:ext>
                </a:extLst>
              </a:tr>
              <a:tr h="375550">
                <a:tc>
                  <a:txBody>
                    <a:bodyPr/>
                    <a:lstStyle/>
                    <a:p>
                      <a:pPr algn="ctr"/>
                      <a:r>
                        <a:rPr lang="it-IT" sz="1200" dirty="0"/>
                        <a:t>INNATE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1,18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91,48%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5,16%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1,45%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0,7%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1,21%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8605692"/>
                  </a:ext>
                </a:extLst>
              </a:tr>
              <a:tr h="375550">
                <a:tc>
                  <a:txBody>
                    <a:bodyPr/>
                    <a:lstStyle/>
                    <a:p>
                      <a:pPr algn="ctr"/>
                      <a:r>
                        <a:rPr lang="it-IT" sz="1200" dirty="0"/>
                        <a:t>INTACT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1,10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93,68%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4,43%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1,12%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0,39%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0,38%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6803159"/>
                  </a:ext>
                </a:extLst>
              </a:tr>
              <a:tr h="375550">
                <a:tc>
                  <a:txBody>
                    <a:bodyPr/>
                    <a:lstStyle/>
                    <a:p>
                      <a:pPr algn="ctr"/>
                      <a:r>
                        <a:rPr lang="it-IT" sz="1200" dirty="0"/>
                        <a:t>GENES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1,19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438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89,49%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7,52%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1,54%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0,57%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0,88%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37954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551233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2E961F1-4A28-4A5F-BBD4-6E400E5E6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72357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7F57BEA8-497D-4AA8-8A18-BDCD696B2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8596"/>
            <a:ext cx="12192000" cy="17355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F5275A58-E61B-4BD4-A56E-9FC95C4532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89439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u="sng" dirty="0">
                <a:solidFill>
                  <a:schemeClr val="bg1"/>
                </a:solidFill>
              </a:rPr>
              <a:t>ER Schema</a:t>
            </a:r>
            <a:endParaRPr lang="en-US" sz="5400" u="sng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82415D3-DDE5-4D63-8CB3-23A5EC581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1479733"/>
            <a:ext cx="2743200" cy="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D7193FB-6AE6-4B3B-8F89-56B55DD63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201402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uppo 8">
            <a:extLst>
              <a:ext uri="{FF2B5EF4-FFF2-40B4-BE49-F238E27FC236}">
                <a16:creationId xmlns:a16="http://schemas.microsoft.com/office/drawing/2014/main" id="{7CD6D5AC-CC02-437B-865F-2F6EC3BCFD80}"/>
              </a:ext>
            </a:extLst>
          </p:cNvPr>
          <p:cNvGrpSpPr/>
          <p:nvPr/>
        </p:nvGrpSpPr>
        <p:grpSpPr>
          <a:xfrm>
            <a:off x="2754826" y="2160842"/>
            <a:ext cx="6695457" cy="4890520"/>
            <a:chOff x="2754826" y="2160842"/>
            <a:chExt cx="6695457" cy="4890520"/>
          </a:xfrm>
        </p:grpSpPr>
        <p:grpSp>
          <p:nvGrpSpPr>
            <p:cNvPr id="6" name="Gruppo 5">
              <a:extLst>
                <a:ext uri="{FF2B5EF4-FFF2-40B4-BE49-F238E27FC236}">
                  <a16:creationId xmlns:a16="http://schemas.microsoft.com/office/drawing/2014/main" id="{BDB1E98B-5E8E-4A28-AF3A-4ED37CC33FB1}"/>
                </a:ext>
              </a:extLst>
            </p:cNvPr>
            <p:cNvGrpSpPr/>
            <p:nvPr/>
          </p:nvGrpSpPr>
          <p:grpSpPr>
            <a:xfrm>
              <a:off x="2754826" y="2160842"/>
              <a:ext cx="6695457" cy="4890520"/>
              <a:chOff x="2754826" y="2160842"/>
              <a:chExt cx="6695457" cy="4890520"/>
            </a:xfrm>
          </p:grpSpPr>
          <p:sp>
            <p:nvSpPr>
              <p:cNvPr id="16" name="CasellaDiTesto 15">
                <a:extLst>
                  <a:ext uri="{FF2B5EF4-FFF2-40B4-BE49-F238E27FC236}">
                    <a16:creationId xmlns:a16="http://schemas.microsoft.com/office/drawing/2014/main" id="{FB740303-6AE5-422D-BC14-DA7A3B778C60}"/>
                  </a:ext>
                </a:extLst>
              </p:cNvPr>
              <p:cNvSpPr txBox="1"/>
              <p:nvPr/>
            </p:nvSpPr>
            <p:spPr>
              <a:xfrm>
                <a:off x="8700983" y="6335515"/>
                <a:ext cx="7493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1400" dirty="0">
                    <a:solidFill>
                      <a:schemeClr val="bg2">
                        <a:lumMod val="50000"/>
                      </a:schemeClr>
                    </a:solidFill>
                  </a:rPr>
                  <a:t>(1,6)</a:t>
                </a:r>
              </a:p>
            </p:txBody>
          </p:sp>
          <p:pic>
            <p:nvPicPr>
              <p:cNvPr id="5" name="Immagine 4">
                <a:extLst>
                  <a:ext uri="{FF2B5EF4-FFF2-40B4-BE49-F238E27FC236}">
                    <a16:creationId xmlns:a16="http://schemas.microsoft.com/office/drawing/2014/main" id="{5D76EDE7-6E06-4BD1-9E6B-7B5291A7C4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54826" y="2160842"/>
                <a:ext cx="6685206" cy="4890520"/>
              </a:xfrm>
              <a:prstGeom prst="rect">
                <a:avLst/>
              </a:prstGeom>
            </p:spPr>
          </p:pic>
          <p:sp>
            <p:nvSpPr>
              <p:cNvPr id="28" name="CasellaDiTesto 27">
                <a:extLst>
                  <a:ext uri="{FF2B5EF4-FFF2-40B4-BE49-F238E27FC236}">
                    <a16:creationId xmlns:a16="http://schemas.microsoft.com/office/drawing/2014/main" id="{1BC6E80C-8A6B-44B9-9833-4F7458CD0BA5}"/>
                  </a:ext>
                </a:extLst>
              </p:cNvPr>
              <p:cNvSpPr txBox="1"/>
              <p:nvPr/>
            </p:nvSpPr>
            <p:spPr>
              <a:xfrm>
                <a:off x="6991453" y="3794517"/>
                <a:ext cx="7493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1400" dirty="0">
                    <a:solidFill>
                      <a:schemeClr val="bg2">
                        <a:lumMod val="50000"/>
                      </a:schemeClr>
                    </a:solidFill>
                  </a:rPr>
                  <a:t>(0,n)</a:t>
                </a:r>
              </a:p>
            </p:txBody>
          </p:sp>
          <p:sp>
            <p:nvSpPr>
              <p:cNvPr id="29" name="CasellaDiTesto 28">
                <a:extLst>
                  <a:ext uri="{FF2B5EF4-FFF2-40B4-BE49-F238E27FC236}">
                    <a16:creationId xmlns:a16="http://schemas.microsoft.com/office/drawing/2014/main" id="{BA068B42-653D-4A4D-8890-8C2ACAB47273}"/>
                  </a:ext>
                </a:extLst>
              </p:cNvPr>
              <p:cNvSpPr txBox="1"/>
              <p:nvPr/>
            </p:nvSpPr>
            <p:spPr>
              <a:xfrm>
                <a:off x="4864740" y="3812992"/>
                <a:ext cx="7493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1400" dirty="0">
                    <a:solidFill>
                      <a:schemeClr val="bg2">
                        <a:lumMod val="50000"/>
                      </a:schemeClr>
                    </a:solidFill>
                  </a:rPr>
                  <a:t>(0,n)</a:t>
                </a:r>
              </a:p>
            </p:txBody>
          </p:sp>
          <p:sp>
            <p:nvSpPr>
              <p:cNvPr id="30" name="CasellaDiTesto 29">
                <a:extLst>
                  <a:ext uri="{FF2B5EF4-FFF2-40B4-BE49-F238E27FC236}">
                    <a16:creationId xmlns:a16="http://schemas.microsoft.com/office/drawing/2014/main" id="{1BCAD438-9F9D-45EA-86BB-3C4B84FF994F}"/>
                  </a:ext>
                </a:extLst>
              </p:cNvPr>
              <p:cNvSpPr txBox="1"/>
              <p:nvPr/>
            </p:nvSpPr>
            <p:spPr>
              <a:xfrm>
                <a:off x="4899615" y="5450652"/>
                <a:ext cx="7493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1400" dirty="0">
                    <a:solidFill>
                      <a:schemeClr val="bg2">
                        <a:lumMod val="50000"/>
                      </a:schemeClr>
                    </a:solidFill>
                  </a:rPr>
                  <a:t>(1,n)</a:t>
                </a:r>
              </a:p>
            </p:txBody>
          </p:sp>
          <p:sp>
            <p:nvSpPr>
              <p:cNvPr id="32" name="CasellaDiTesto 31">
                <a:extLst>
                  <a:ext uri="{FF2B5EF4-FFF2-40B4-BE49-F238E27FC236}">
                    <a16:creationId xmlns:a16="http://schemas.microsoft.com/office/drawing/2014/main" id="{CFD5613C-9419-46ED-B90A-E304C80B7F15}"/>
                  </a:ext>
                </a:extLst>
              </p:cNvPr>
              <p:cNvSpPr txBox="1"/>
              <p:nvPr/>
            </p:nvSpPr>
            <p:spPr>
              <a:xfrm>
                <a:off x="5370555" y="5455437"/>
                <a:ext cx="7493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1400" dirty="0">
                    <a:solidFill>
                      <a:schemeClr val="bg2">
                        <a:lumMod val="50000"/>
                      </a:schemeClr>
                    </a:solidFill>
                  </a:rPr>
                  <a:t>(1,n)</a:t>
                </a:r>
              </a:p>
            </p:txBody>
          </p:sp>
          <p:sp>
            <p:nvSpPr>
              <p:cNvPr id="33" name="CasellaDiTesto 32">
                <a:extLst>
                  <a:ext uri="{FF2B5EF4-FFF2-40B4-BE49-F238E27FC236}">
                    <a16:creationId xmlns:a16="http://schemas.microsoft.com/office/drawing/2014/main" id="{985E5EB1-259B-44FB-9660-4D32577CBCA9}"/>
                  </a:ext>
                </a:extLst>
              </p:cNvPr>
              <p:cNvSpPr txBox="1"/>
              <p:nvPr/>
            </p:nvSpPr>
            <p:spPr>
              <a:xfrm>
                <a:off x="5118275" y="6151049"/>
                <a:ext cx="7493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1400" dirty="0">
                    <a:solidFill>
                      <a:schemeClr val="bg2">
                        <a:lumMod val="50000"/>
                      </a:schemeClr>
                    </a:solidFill>
                  </a:rPr>
                  <a:t>(1,n)</a:t>
                </a:r>
              </a:p>
            </p:txBody>
          </p:sp>
        </p:grpSp>
        <p:cxnSp>
          <p:nvCxnSpPr>
            <p:cNvPr id="8" name="Connettore diritto 7">
              <a:extLst>
                <a:ext uri="{FF2B5EF4-FFF2-40B4-BE49-F238E27FC236}">
                  <a16:creationId xmlns:a16="http://schemas.microsoft.com/office/drawing/2014/main" id="{1872EB4B-914B-4F59-998C-EF37A6CACC39}"/>
                </a:ext>
              </a:extLst>
            </p:cNvPr>
            <p:cNvCxnSpPr/>
            <p:nvPr/>
          </p:nvCxnSpPr>
          <p:spPr>
            <a:xfrm>
              <a:off x="4972455" y="5501549"/>
              <a:ext cx="0" cy="244893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ttore diritto 33">
              <a:extLst>
                <a:ext uri="{FF2B5EF4-FFF2-40B4-BE49-F238E27FC236}">
                  <a16:creationId xmlns:a16="http://schemas.microsoft.com/office/drawing/2014/main" id="{FA7597E9-172A-433B-818F-E8FC4A554EB3}"/>
                </a:ext>
              </a:extLst>
            </p:cNvPr>
            <p:cNvCxnSpPr/>
            <p:nvPr/>
          </p:nvCxnSpPr>
          <p:spPr>
            <a:xfrm>
              <a:off x="5445868" y="5501549"/>
              <a:ext cx="0" cy="244893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564620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2E961F1-4A28-4A5F-BBD4-6E400E5E6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72357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7F57BEA8-497D-4AA8-8A18-BDCD696B2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8596"/>
            <a:ext cx="12192000" cy="17355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F5275A58-E61B-4BD4-A56E-9FC95C4532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89439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u="sng" dirty="0">
                <a:solidFill>
                  <a:schemeClr val="bg1"/>
                </a:solidFill>
              </a:rPr>
              <a:t>Store data in Neo4j</a:t>
            </a:r>
            <a:endParaRPr lang="en-US" sz="5400" u="sng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13C339DB-94D3-4750-89FE-839E5B24C927}"/>
              </a:ext>
            </a:extLst>
          </p:cNvPr>
          <p:cNvSpPr txBox="1"/>
          <p:nvPr/>
        </p:nvSpPr>
        <p:spPr>
          <a:xfrm>
            <a:off x="1524000" y="1548499"/>
            <a:ext cx="9144000" cy="420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endParaRPr lang="en-US" sz="2000" dirty="0">
              <a:solidFill>
                <a:srgbClr val="F9F07E"/>
              </a:solidFill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82415D3-DDE5-4D63-8CB3-23A5EC581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1479733"/>
            <a:ext cx="2743200" cy="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D7193FB-6AE6-4B3B-8F89-56B55DD63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201402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magine 6">
            <a:extLst>
              <a:ext uri="{FF2B5EF4-FFF2-40B4-BE49-F238E27FC236}">
                <a16:creationId xmlns:a16="http://schemas.microsoft.com/office/drawing/2014/main" id="{75A2BF8E-C7B2-483D-A257-EF86CBEFBA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908" y="3179020"/>
            <a:ext cx="6876429" cy="310494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22DEFABF-6716-4258-99DF-B6407367ED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9641" y="3423146"/>
            <a:ext cx="2906842" cy="188635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BBD41498-6080-49B7-97A3-444FFD0C41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07040" y="4656596"/>
            <a:ext cx="2358887" cy="180213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32F94CDF-187B-419D-B3FB-CE841B40BC93}"/>
              </a:ext>
            </a:extLst>
          </p:cNvPr>
          <p:cNvSpPr txBox="1"/>
          <p:nvPr/>
        </p:nvSpPr>
        <p:spPr>
          <a:xfrm>
            <a:off x="351907" y="2348578"/>
            <a:ext cx="1116423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200" dirty="0" err="1"/>
              <a:t>Through</a:t>
            </a:r>
            <a:r>
              <a:rPr lang="it-IT" sz="2200" dirty="0"/>
              <a:t> neo4j </a:t>
            </a:r>
            <a:r>
              <a:rPr lang="it-IT" sz="2200" dirty="0" err="1"/>
              <a:t>python</a:t>
            </a:r>
            <a:r>
              <a:rPr lang="it-IT" sz="2200" dirty="0"/>
              <a:t> </a:t>
            </a:r>
            <a:r>
              <a:rPr lang="it-IT" sz="2200" dirty="0" err="1"/>
              <a:t>module</a:t>
            </a:r>
            <a:r>
              <a:rPr lang="it-IT" sz="2200" dirty="0"/>
              <a:t>, </a:t>
            </a:r>
            <a:r>
              <a:rPr lang="it-IT" sz="2200" dirty="0" err="1"/>
              <a:t>we</a:t>
            </a:r>
            <a:r>
              <a:rPr lang="it-IT" sz="2200" dirty="0"/>
              <a:t> </a:t>
            </a:r>
            <a:r>
              <a:rPr lang="it-IT" sz="2200" dirty="0" err="1"/>
              <a:t>automatically</a:t>
            </a:r>
            <a:r>
              <a:rPr lang="it-IT" sz="2200" dirty="0"/>
              <a:t> store </a:t>
            </a:r>
            <a:r>
              <a:rPr lang="it-IT" sz="2200" dirty="0" err="1"/>
              <a:t>our</a:t>
            </a:r>
            <a:r>
              <a:rPr lang="it-IT" sz="2200" dirty="0"/>
              <a:t> </a:t>
            </a:r>
            <a:r>
              <a:rPr lang="it-IT" sz="2200" dirty="0" err="1"/>
              <a:t>formatted</a:t>
            </a:r>
            <a:r>
              <a:rPr lang="it-IT" sz="2200" dirty="0"/>
              <a:t> data in a Neo4j database (with APOC plugin):</a:t>
            </a:r>
            <a:endParaRPr lang="it-IT" dirty="0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91AF088A-F8ED-440F-99D8-1EAC0D98B62B}"/>
              </a:ext>
            </a:extLst>
          </p:cNvPr>
          <p:cNvSpPr txBox="1"/>
          <p:nvPr/>
        </p:nvSpPr>
        <p:spPr>
          <a:xfrm>
            <a:off x="351907" y="6283960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 err="1">
                <a:solidFill>
                  <a:schemeClr val="bg1">
                    <a:lumMod val="50000"/>
                  </a:schemeClr>
                </a:solidFill>
              </a:rPr>
              <a:t>Genes</a:t>
            </a:r>
            <a:endParaRPr lang="it-IT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850BC9CA-92A7-4867-8895-CAC6ADD136AD}"/>
              </a:ext>
            </a:extLst>
          </p:cNvPr>
          <p:cNvSpPr txBox="1"/>
          <p:nvPr/>
        </p:nvSpPr>
        <p:spPr>
          <a:xfrm>
            <a:off x="8296585" y="6120072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 err="1">
                <a:solidFill>
                  <a:schemeClr val="bg1">
                    <a:lumMod val="50000"/>
                  </a:schemeClr>
                </a:solidFill>
              </a:rPr>
              <a:t>Diseases</a:t>
            </a:r>
            <a:endParaRPr lang="it-IT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FF4F2F99-DD80-493C-A676-9EA654CCD80E}"/>
              </a:ext>
            </a:extLst>
          </p:cNvPr>
          <p:cNvSpPr txBox="1"/>
          <p:nvPr/>
        </p:nvSpPr>
        <p:spPr>
          <a:xfrm>
            <a:off x="10468492" y="3317921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 err="1">
                <a:solidFill>
                  <a:schemeClr val="bg1">
                    <a:lumMod val="50000"/>
                  </a:schemeClr>
                </a:solidFill>
              </a:rPr>
              <a:t>Drugs</a:t>
            </a:r>
            <a:endParaRPr lang="it-IT" b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33723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F22EB76-F2C7-4E03-B63E-54822078A4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Segnaposto contenuto 4" descr="Immagine che contiene cielo notturno&#10;&#10;Descrizione generata automaticamente">
            <a:extLst>
              <a:ext uri="{FF2B5EF4-FFF2-40B4-BE49-F238E27FC236}">
                <a16:creationId xmlns:a16="http://schemas.microsoft.com/office/drawing/2014/main" id="{53AECE3F-DCF3-4970-A8DF-8E3CDEA7ED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9417"/>
            <a:ext cx="12193821" cy="5579165"/>
          </a:xfrm>
        </p:spPr>
      </p:pic>
    </p:spTree>
    <p:extLst>
      <p:ext uri="{BB962C8B-B14F-4D97-AF65-F5344CB8AC3E}">
        <p14:creationId xmlns:p14="http://schemas.microsoft.com/office/powerpoint/2010/main" val="23301669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3F5CA33-E8F7-483F-8CE6-6DFC3017B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Segnaposto contenuto 4" descr="Immagine che contiene scuro, cielo notturno&#10;&#10;Descrizione generata automaticamente">
            <a:extLst>
              <a:ext uri="{FF2B5EF4-FFF2-40B4-BE49-F238E27FC236}">
                <a16:creationId xmlns:a16="http://schemas.microsoft.com/office/drawing/2014/main" id="{8AC4BFFB-101B-49AA-A4BE-D3343EEAEE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873" y="638033"/>
            <a:ext cx="12199873" cy="5581934"/>
          </a:xfrm>
        </p:spPr>
      </p:pic>
    </p:spTree>
    <p:extLst>
      <p:ext uri="{BB962C8B-B14F-4D97-AF65-F5344CB8AC3E}">
        <p14:creationId xmlns:p14="http://schemas.microsoft.com/office/powerpoint/2010/main" val="14795031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0A0D8C2-F2BC-4B9F-A55F-6C57A8745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9" name="Segnaposto contenuto 8" descr="Immagine che contiene interni, scuro, cielo notturno&#10;&#10;Descrizione generata automaticamente">
            <a:extLst>
              <a:ext uri="{FF2B5EF4-FFF2-40B4-BE49-F238E27FC236}">
                <a16:creationId xmlns:a16="http://schemas.microsoft.com/office/drawing/2014/main" id="{4BE87F58-8F00-4F22-A68A-55673D8601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419" y="676482"/>
            <a:ext cx="12206419" cy="5505036"/>
          </a:xfrm>
        </p:spPr>
      </p:pic>
    </p:spTree>
    <p:extLst>
      <p:ext uri="{BB962C8B-B14F-4D97-AF65-F5344CB8AC3E}">
        <p14:creationId xmlns:p14="http://schemas.microsoft.com/office/powerpoint/2010/main" val="32073109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7E79C29-BAD3-4BC2-85F3-93D3887CA3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Segnaposto contenuto 4" descr="Immagine che contiene persona, scuro&#10;&#10;Descrizione generata automaticamente">
            <a:extLst>
              <a:ext uri="{FF2B5EF4-FFF2-40B4-BE49-F238E27FC236}">
                <a16:creationId xmlns:a16="http://schemas.microsoft.com/office/drawing/2014/main" id="{3783F79B-E85A-4608-965A-F56AE9D0E8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8033"/>
            <a:ext cx="12199873" cy="5581934"/>
          </a:xfrm>
        </p:spPr>
      </p:pic>
    </p:spTree>
    <p:extLst>
      <p:ext uri="{BB962C8B-B14F-4D97-AF65-F5344CB8AC3E}">
        <p14:creationId xmlns:p14="http://schemas.microsoft.com/office/powerpoint/2010/main" val="28830946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F8E0272-1B7E-4EFB-875A-9F76FD3E6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11" name="Segnaposto contenuto 10" descr="Immagine che contiene uomo, scuro, persona&#10;&#10;Descrizione generata automaticamente">
            <a:extLst>
              <a:ext uri="{FF2B5EF4-FFF2-40B4-BE49-F238E27FC236}">
                <a16:creationId xmlns:a16="http://schemas.microsoft.com/office/drawing/2014/main" id="{C270DCE2-6668-4585-B1D3-F3ADB9F844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8033"/>
            <a:ext cx="12199873" cy="5581934"/>
          </a:xfrm>
        </p:spPr>
      </p:pic>
    </p:spTree>
    <p:extLst>
      <p:ext uri="{BB962C8B-B14F-4D97-AF65-F5344CB8AC3E}">
        <p14:creationId xmlns:p14="http://schemas.microsoft.com/office/powerpoint/2010/main" val="6834625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2E961F1-4A28-4A5F-BBD4-6E400E5E6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72357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7F57BEA8-497D-4AA8-8A18-BDCD696B2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8596"/>
            <a:ext cx="12192000" cy="17355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F5275A58-E61B-4BD4-A56E-9FC95C4532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89439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u="sng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Datasets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13C339DB-94D3-4750-89FE-839E5B24C927}"/>
              </a:ext>
            </a:extLst>
          </p:cNvPr>
          <p:cNvSpPr txBox="1"/>
          <p:nvPr/>
        </p:nvSpPr>
        <p:spPr>
          <a:xfrm>
            <a:off x="1524000" y="1548499"/>
            <a:ext cx="9144000" cy="420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endParaRPr lang="en-US" sz="2000" dirty="0">
              <a:solidFill>
                <a:srgbClr val="F9F07E"/>
              </a:solidFill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82415D3-DDE5-4D63-8CB3-23A5EC581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1479733"/>
            <a:ext cx="2743200" cy="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D7193FB-6AE6-4B3B-8F89-56B55DD63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201402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0B34521A-C902-40B1-949C-CBCFC922F193}"/>
              </a:ext>
            </a:extLst>
          </p:cNvPr>
          <p:cNvSpPr txBox="1"/>
          <p:nvPr/>
        </p:nvSpPr>
        <p:spPr>
          <a:xfrm>
            <a:off x="767833" y="2877164"/>
            <a:ext cx="4943855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/>
              <a:t>Gene-gene interactions:</a:t>
            </a:r>
          </a:p>
          <a:p>
            <a:endParaRPr lang="it-IT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dirty="0" err="1"/>
              <a:t>Biogrid</a:t>
            </a:r>
            <a:r>
              <a:rPr lang="it-IT" sz="2000" dirty="0"/>
              <a:t> (</a:t>
            </a:r>
            <a:r>
              <a:rPr lang="it-IT" sz="2000" dirty="0" err="1"/>
              <a:t>entrez</a:t>
            </a:r>
            <a:r>
              <a:rPr lang="it-IT" sz="2000" dirty="0"/>
              <a:t>), 697804 </a:t>
            </a:r>
            <a:r>
              <a:rPr lang="it-IT" sz="2000" dirty="0" err="1"/>
              <a:t>tuples</a:t>
            </a:r>
            <a:endParaRPr lang="it-IT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dirty="0" err="1"/>
              <a:t>IntAct</a:t>
            </a:r>
            <a:r>
              <a:rPr lang="it-IT" sz="2000" dirty="0"/>
              <a:t> (</a:t>
            </a:r>
            <a:r>
              <a:rPr lang="it-IT" sz="2000" dirty="0" err="1"/>
              <a:t>uniprot</a:t>
            </a:r>
            <a:r>
              <a:rPr lang="it-IT" sz="2000" dirty="0"/>
              <a:t>), 1118895 </a:t>
            </a:r>
            <a:r>
              <a:rPr lang="it-IT" sz="2000" dirty="0" err="1"/>
              <a:t>tuples</a:t>
            </a:r>
            <a:endParaRPr lang="it-IT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dirty="0" err="1"/>
              <a:t>Mint</a:t>
            </a:r>
            <a:r>
              <a:rPr lang="it-IT" sz="2000" dirty="0"/>
              <a:t> (</a:t>
            </a:r>
            <a:r>
              <a:rPr lang="it-IT" sz="2000" dirty="0" err="1"/>
              <a:t>uniprot</a:t>
            </a:r>
            <a:r>
              <a:rPr lang="it-IT" sz="2000" dirty="0"/>
              <a:t>), 57190 </a:t>
            </a:r>
            <a:r>
              <a:rPr lang="it-IT" sz="2000" dirty="0" err="1"/>
              <a:t>tuples</a:t>
            </a:r>
            <a:endParaRPr lang="it-IT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dirty="0" err="1"/>
              <a:t>Dip</a:t>
            </a:r>
            <a:r>
              <a:rPr lang="it-IT" sz="2000" dirty="0"/>
              <a:t> (</a:t>
            </a:r>
            <a:r>
              <a:rPr lang="it-IT" sz="2000" dirty="0" err="1"/>
              <a:t>uniprot</a:t>
            </a:r>
            <a:r>
              <a:rPr lang="it-IT" sz="2000" dirty="0"/>
              <a:t>), 7705 </a:t>
            </a:r>
            <a:r>
              <a:rPr lang="it-IT" sz="2000" dirty="0" err="1"/>
              <a:t>tuples</a:t>
            </a:r>
            <a:endParaRPr lang="it-IT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dirty="0" err="1"/>
              <a:t>Matrixdb</a:t>
            </a:r>
            <a:r>
              <a:rPr lang="it-IT" sz="2000" dirty="0"/>
              <a:t> (</a:t>
            </a:r>
            <a:r>
              <a:rPr lang="it-IT" sz="2000" dirty="0" err="1"/>
              <a:t>uniprot</a:t>
            </a:r>
            <a:r>
              <a:rPr lang="it-IT" sz="2000" dirty="0"/>
              <a:t>), 1661 </a:t>
            </a:r>
            <a:r>
              <a:rPr lang="it-IT" sz="2000" dirty="0" err="1"/>
              <a:t>tuples</a:t>
            </a:r>
            <a:endParaRPr lang="it-IT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dirty="0"/>
              <a:t>Innate (</a:t>
            </a:r>
            <a:r>
              <a:rPr lang="it-IT" sz="2000" dirty="0" err="1"/>
              <a:t>ensembl</a:t>
            </a:r>
            <a:r>
              <a:rPr lang="it-IT" sz="2000" dirty="0"/>
              <a:t>), 24077 </a:t>
            </a:r>
            <a:r>
              <a:rPr lang="it-IT" sz="2000" dirty="0" err="1"/>
              <a:t>tuples</a:t>
            </a:r>
            <a:endParaRPr lang="it-IT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sz="2000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69DC5BE4-1127-42DC-A8DF-130FAF1DE369}"/>
              </a:ext>
            </a:extLst>
          </p:cNvPr>
          <p:cNvSpPr txBox="1"/>
          <p:nvPr/>
        </p:nvSpPr>
        <p:spPr>
          <a:xfrm>
            <a:off x="6480313" y="2875722"/>
            <a:ext cx="5049078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/>
              <a:t>Drug-gene interactions:</a:t>
            </a:r>
          </a:p>
          <a:p>
            <a:endParaRPr lang="it-IT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1800" dirty="0" err="1"/>
              <a:t>Biogrid</a:t>
            </a:r>
            <a:r>
              <a:rPr lang="it-IT" sz="1800" dirty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1800" dirty="0"/>
              <a:t>DGI </a:t>
            </a:r>
          </a:p>
          <a:p>
            <a:r>
              <a:rPr lang="it-IT" dirty="0"/>
              <a:t>(no </a:t>
            </a:r>
            <a:r>
              <a:rPr lang="it-IT" dirty="0" err="1"/>
              <a:t>identificators</a:t>
            </a:r>
            <a:r>
              <a:rPr lang="it-IT" dirty="0"/>
              <a:t>)</a:t>
            </a:r>
            <a:endParaRPr lang="it-IT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dirty="0"/>
          </a:p>
          <a:p>
            <a:r>
              <a:rPr lang="it-IT" sz="3200" dirty="0" err="1"/>
              <a:t>Disease</a:t>
            </a:r>
            <a:r>
              <a:rPr lang="it-IT" sz="3200" dirty="0"/>
              <a:t>-gene interactions:</a:t>
            </a:r>
          </a:p>
          <a:p>
            <a:endParaRPr lang="it-IT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1800" dirty="0" err="1"/>
              <a:t>DisGeNET</a:t>
            </a:r>
            <a:r>
              <a:rPr lang="it-IT" sz="1800" dirty="0"/>
              <a:t> (</a:t>
            </a:r>
            <a:r>
              <a:rPr lang="it-IT" sz="1800" dirty="0" err="1"/>
              <a:t>disease</a:t>
            </a:r>
            <a:r>
              <a:rPr lang="it-IT" sz="1800" dirty="0"/>
              <a:t> id)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1800" dirty="0" err="1"/>
              <a:t>Biosnap</a:t>
            </a:r>
            <a:r>
              <a:rPr lang="it-IT" sz="1800" dirty="0"/>
              <a:t> (</a:t>
            </a:r>
            <a:r>
              <a:rPr lang="it-IT" sz="1800" dirty="0" err="1"/>
              <a:t>disease</a:t>
            </a:r>
            <a:r>
              <a:rPr lang="it-IT" sz="1800" dirty="0"/>
              <a:t> id)</a:t>
            </a:r>
          </a:p>
        </p:txBody>
      </p:sp>
    </p:spTree>
    <p:extLst>
      <p:ext uri="{BB962C8B-B14F-4D97-AF65-F5344CB8AC3E}">
        <p14:creationId xmlns:p14="http://schemas.microsoft.com/office/powerpoint/2010/main" val="30562025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1E06BAA-16F1-45A8-A3AA-397D2FD7F9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Segnaposto contenuto 4" descr="Immagine che contiene uomo, scuro, persona&#10;&#10;Descrizione generata automaticamente">
            <a:extLst>
              <a:ext uri="{FF2B5EF4-FFF2-40B4-BE49-F238E27FC236}">
                <a16:creationId xmlns:a16="http://schemas.microsoft.com/office/drawing/2014/main" id="{06C9D38C-A22A-459C-95A1-1E325EFB36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203" y="747215"/>
            <a:ext cx="12334405" cy="5363570"/>
          </a:xfrm>
        </p:spPr>
      </p:pic>
    </p:spTree>
    <p:extLst>
      <p:ext uri="{BB962C8B-B14F-4D97-AF65-F5344CB8AC3E}">
        <p14:creationId xmlns:p14="http://schemas.microsoft.com/office/powerpoint/2010/main" val="22922303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01BB4E2-03B6-47FE-A3FA-FB34DA5A7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Segnaposto contenuto 4" descr="Immagine che contiene scuro, persona&#10;&#10;Descrizione generata automaticamente">
            <a:extLst>
              <a:ext uri="{FF2B5EF4-FFF2-40B4-BE49-F238E27FC236}">
                <a16:creationId xmlns:a16="http://schemas.microsoft.com/office/drawing/2014/main" id="{03FEBABE-E442-48F6-BFFE-CBDE24CD98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873" y="638033"/>
            <a:ext cx="12199873" cy="5581934"/>
          </a:xfrm>
        </p:spPr>
      </p:pic>
    </p:spTree>
    <p:extLst>
      <p:ext uri="{BB962C8B-B14F-4D97-AF65-F5344CB8AC3E}">
        <p14:creationId xmlns:p14="http://schemas.microsoft.com/office/powerpoint/2010/main" val="20094813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0DA238C-F803-4160-9CA3-FE1991622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Segnaposto contenuto 4" descr="Immagine che contiene scuro, persona&#10;&#10;Descrizione generata automaticamente">
            <a:extLst>
              <a:ext uri="{FF2B5EF4-FFF2-40B4-BE49-F238E27FC236}">
                <a16:creationId xmlns:a16="http://schemas.microsoft.com/office/drawing/2014/main" id="{CBB6D31E-DD12-4716-A0B3-FA2C6C9357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8033"/>
            <a:ext cx="12199873" cy="5581934"/>
          </a:xfrm>
        </p:spPr>
      </p:pic>
    </p:spTree>
    <p:extLst>
      <p:ext uri="{BB962C8B-B14F-4D97-AF65-F5344CB8AC3E}">
        <p14:creationId xmlns:p14="http://schemas.microsoft.com/office/powerpoint/2010/main" val="41918425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C17F98E-3445-4790-A8EA-97A0C4F0D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9" name="Segnaposto contenuto 8" descr="Immagine che contiene scuro&#10;&#10;Descrizione generata automaticamente">
            <a:extLst>
              <a:ext uri="{FF2B5EF4-FFF2-40B4-BE49-F238E27FC236}">
                <a16:creationId xmlns:a16="http://schemas.microsoft.com/office/drawing/2014/main" id="{A3A32CCD-BD8D-464F-8B9E-E0C22A57E0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8033"/>
            <a:ext cx="12199873" cy="5581934"/>
          </a:xfrm>
        </p:spPr>
      </p:pic>
    </p:spTree>
    <p:extLst>
      <p:ext uri="{BB962C8B-B14F-4D97-AF65-F5344CB8AC3E}">
        <p14:creationId xmlns:p14="http://schemas.microsoft.com/office/powerpoint/2010/main" val="37255121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31EE13D-2B3D-498F-BCCD-39A446847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Segnaposto contenuto 4" descr="Immagine che contiene uomo, persona, scuro&#10;&#10;Descrizione generata automaticamente">
            <a:extLst>
              <a:ext uri="{FF2B5EF4-FFF2-40B4-BE49-F238E27FC236}">
                <a16:creationId xmlns:a16="http://schemas.microsoft.com/office/drawing/2014/main" id="{1EBB4010-8902-4D6A-9E4B-C6E7909825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78177"/>
            <a:ext cx="12192000" cy="5301646"/>
          </a:xfrm>
        </p:spPr>
      </p:pic>
    </p:spTree>
    <p:extLst>
      <p:ext uri="{BB962C8B-B14F-4D97-AF65-F5344CB8AC3E}">
        <p14:creationId xmlns:p14="http://schemas.microsoft.com/office/powerpoint/2010/main" val="4287688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2E961F1-4A28-4A5F-BBD4-6E400E5E6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72357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7F57BEA8-497D-4AA8-8A18-BDCD696B2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8596"/>
            <a:ext cx="12192000" cy="17355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F5275A58-E61B-4BD4-A56E-9FC95C4532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89439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u="sng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NeTlas</a:t>
            </a:r>
            <a:r>
              <a:rPr lang="en-US" sz="5400" u="sng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architecture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13C339DB-94D3-4750-89FE-839E5B24C927}"/>
              </a:ext>
            </a:extLst>
          </p:cNvPr>
          <p:cNvSpPr txBox="1"/>
          <p:nvPr/>
        </p:nvSpPr>
        <p:spPr>
          <a:xfrm>
            <a:off x="1444488" y="2237615"/>
            <a:ext cx="9144000" cy="420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endParaRPr lang="en-US" sz="2000" dirty="0">
              <a:solidFill>
                <a:srgbClr val="F9F07E"/>
              </a:solidFill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82415D3-DDE5-4D63-8CB3-23A5EC581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1479733"/>
            <a:ext cx="2743200" cy="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D7193FB-6AE6-4B3B-8F89-56B55DD63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201402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CasellaDiTesto 98">
            <a:extLst>
              <a:ext uri="{FF2B5EF4-FFF2-40B4-BE49-F238E27FC236}">
                <a16:creationId xmlns:a16="http://schemas.microsoft.com/office/drawing/2014/main" id="{62E537B1-DE53-4766-B7DE-AFDCC1BD1D8D}"/>
              </a:ext>
            </a:extLst>
          </p:cNvPr>
          <p:cNvSpPr txBox="1"/>
          <p:nvPr/>
        </p:nvSpPr>
        <p:spPr>
          <a:xfrm>
            <a:off x="2961859" y="2258947"/>
            <a:ext cx="69573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rgbClr val="FFC000"/>
                </a:solidFill>
              </a:rPr>
              <a:t>GENES                                 </a:t>
            </a:r>
            <a:r>
              <a:rPr lang="it-IT" sz="2400" b="1" dirty="0"/>
              <a:t> </a:t>
            </a:r>
            <a:r>
              <a:rPr lang="it-IT" sz="2400" b="1" dirty="0">
                <a:solidFill>
                  <a:schemeClr val="accent1"/>
                </a:solidFill>
              </a:rPr>
              <a:t>DRUGS                   </a:t>
            </a:r>
            <a:r>
              <a:rPr lang="it-IT" sz="2400" b="1" dirty="0"/>
              <a:t> </a:t>
            </a:r>
            <a:r>
              <a:rPr lang="it-IT" sz="2400" b="1" dirty="0">
                <a:solidFill>
                  <a:srgbClr val="FF0000"/>
                </a:solidFill>
              </a:rPr>
              <a:t>DISEASES</a:t>
            </a:r>
          </a:p>
        </p:txBody>
      </p: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DBABA16C-218E-4A0E-8961-A9E35C0AAFDB}"/>
              </a:ext>
            </a:extLst>
          </p:cNvPr>
          <p:cNvSpPr/>
          <p:nvPr/>
        </p:nvSpPr>
        <p:spPr>
          <a:xfrm>
            <a:off x="1961321" y="2880684"/>
            <a:ext cx="874643" cy="583089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 err="1">
                <a:solidFill>
                  <a:sysClr val="windowText" lastClr="000000"/>
                </a:solidFill>
              </a:rPr>
              <a:t>Biogrid</a:t>
            </a:r>
            <a:endParaRPr lang="it-IT" sz="1600" dirty="0">
              <a:solidFill>
                <a:sysClr val="windowText" lastClr="000000"/>
              </a:solidFill>
            </a:endParaRPr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A52ADC29-0FA1-49A5-9E03-3EC2C069F862}"/>
              </a:ext>
            </a:extLst>
          </p:cNvPr>
          <p:cNvSpPr/>
          <p:nvPr/>
        </p:nvSpPr>
        <p:spPr>
          <a:xfrm>
            <a:off x="2966829" y="2874053"/>
            <a:ext cx="874643" cy="583089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 err="1">
                <a:solidFill>
                  <a:sysClr val="windowText" lastClr="000000"/>
                </a:solidFill>
              </a:rPr>
              <a:t>Intact</a:t>
            </a:r>
            <a:endParaRPr lang="it-IT" sz="1600" dirty="0">
              <a:solidFill>
                <a:sysClr val="windowText" lastClr="000000"/>
              </a:solidFill>
            </a:endParaRPr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57B1053B-224D-4532-AA29-C4EE22DC72EF}"/>
              </a:ext>
            </a:extLst>
          </p:cNvPr>
          <p:cNvSpPr/>
          <p:nvPr/>
        </p:nvSpPr>
        <p:spPr>
          <a:xfrm>
            <a:off x="2961859" y="3539803"/>
            <a:ext cx="874643" cy="583089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 err="1">
                <a:solidFill>
                  <a:sysClr val="windowText" lastClr="000000"/>
                </a:solidFill>
              </a:rPr>
              <a:t>Matrixdb</a:t>
            </a:r>
            <a:endParaRPr lang="it-IT" sz="1600" dirty="0">
              <a:solidFill>
                <a:sysClr val="windowText" lastClr="000000"/>
              </a:solidFill>
            </a:endParaRPr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05C97E16-17B1-4EE2-9FC6-C346C81E6B15}"/>
              </a:ext>
            </a:extLst>
          </p:cNvPr>
          <p:cNvSpPr/>
          <p:nvPr/>
        </p:nvSpPr>
        <p:spPr>
          <a:xfrm>
            <a:off x="3967367" y="2874053"/>
            <a:ext cx="874643" cy="583089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 err="1">
                <a:solidFill>
                  <a:sysClr val="windowText" lastClr="000000"/>
                </a:solidFill>
              </a:rPr>
              <a:t>Mint</a:t>
            </a:r>
            <a:endParaRPr lang="it-IT" sz="1600" dirty="0">
              <a:solidFill>
                <a:sysClr val="windowText" lastClr="000000"/>
              </a:solidFill>
            </a:endParaRPr>
          </a:p>
        </p:txBody>
      </p:sp>
      <p:sp>
        <p:nvSpPr>
          <p:cNvPr id="16" name="Rettangolo con angoli arrotondati 15">
            <a:extLst>
              <a:ext uri="{FF2B5EF4-FFF2-40B4-BE49-F238E27FC236}">
                <a16:creationId xmlns:a16="http://schemas.microsoft.com/office/drawing/2014/main" id="{32D74BC0-8048-4EFB-813D-249305DEE399}"/>
              </a:ext>
            </a:extLst>
          </p:cNvPr>
          <p:cNvSpPr/>
          <p:nvPr/>
        </p:nvSpPr>
        <p:spPr>
          <a:xfrm>
            <a:off x="3983934" y="3539803"/>
            <a:ext cx="874643" cy="583089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>
                <a:solidFill>
                  <a:sysClr val="windowText" lastClr="000000"/>
                </a:solidFill>
              </a:rPr>
              <a:t>Innate</a:t>
            </a:r>
          </a:p>
        </p:txBody>
      </p:sp>
      <p:sp>
        <p:nvSpPr>
          <p:cNvPr id="18" name="Rettangolo con angoli arrotondati 17">
            <a:extLst>
              <a:ext uri="{FF2B5EF4-FFF2-40B4-BE49-F238E27FC236}">
                <a16:creationId xmlns:a16="http://schemas.microsoft.com/office/drawing/2014/main" id="{A5AEC8CD-9CE9-4832-9F06-56E12B8FBDE2}"/>
              </a:ext>
            </a:extLst>
          </p:cNvPr>
          <p:cNvSpPr/>
          <p:nvPr/>
        </p:nvSpPr>
        <p:spPr>
          <a:xfrm>
            <a:off x="1961321" y="3539803"/>
            <a:ext cx="874643" cy="583089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 err="1">
                <a:solidFill>
                  <a:sysClr val="windowText" lastClr="000000"/>
                </a:solidFill>
              </a:rPr>
              <a:t>Dip</a:t>
            </a:r>
            <a:endParaRPr lang="it-IT" sz="1600" dirty="0">
              <a:solidFill>
                <a:sysClr val="windowText" lastClr="000000"/>
              </a:solidFill>
            </a:endParaRPr>
          </a:p>
        </p:txBody>
      </p:sp>
      <p:sp>
        <p:nvSpPr>
          <p:cNvPr id="21" name="Rettangolo con angoli arrotondati 20">
            <a:extLst>
              <a:ext uri="{FF2B5EF4-FFF2-40B4-BE49-F238E27FC236}">
                <a16:creationId xmlns:a16="http://schemas.microsoft.com/office/drawing/2014/main" id="{D53426B6-80A3-4B3A-BE08-0B24B6ABC7B5}"/>
              </a:ext>
            </a:extLst>
          </p:cNvPr>
          <p:cNvSpPr/>
          <p:nvPr/>
        </p:nvSpPr>
        <p:spPr>
          <a:xfrm>
            <a:off x="6255025" y="3539973"/>
            <a:ext cx="874643" cy="58308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>
                <a:solidFill>
                  <a:schemeClr val="tx1"/>
                </a:solidFill>
              </a:rPr>
              <a:t>DGI</a:t>
            </a:r>
          </a:p>
        </p:txBody>
      </p:sp>
      <p:sp>
        <p:nvSpPr>
          <p:cNvPr id="23" name="Rettangolo con angoli arrotondati 22">
            <a:extLst>
              <a:ext uri="{FF2B5EF4-FFF2-40B4-BE49-F238E27FC236}">
                <a16:creationId xmlns:a16="http://schemas.microsoft.com/office/drawing/2014/main" id="{27CC56ED-90AD-4E09-B478-1CAE12ADF4C3}"/>
              </a:ext>
            </a:extLst>
          </p:cNvPr>
          <p:cNvSpPr/>
          <p:nvPr/>
        </p:nvSpPr>
        <p:spPr>
          <a:xfrm>
            <a:off x="6255025" y="2880684"/>
            <a:ext cx="874643" cy="58308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 err="1">
                <a:solidFill>
                  <a:schemeClr val="tx1"/>
                </a:solidFill>
              </a:rPr>
              <a:t>Biogrid</a:t>
            </a:r>
            <a:endParaRPr lang="it-IT" sz="1600" dirty="0">
              <a:solidFill>
                <a:schemeClr val="tx1"/>
              </a:solidFill>
            </a:endParaRPr>
          </a:p>
        </p:txBody>
      </p:sp>
      <p:sp>
        <p:nvSpPr>
          <p:cNvPr id="25" name="Rettangolo con angoli arrotondati 24">
            <a:extLst>
              <a:ext uri="{FF2B5EF4-FFF2-40B4-BE49-F238E27FC236}">
                <a16:creationId xmlns:a16="http://schemas.microsoft.com/office/drawing/2014/main" id="{16A52E3A-EE79-4E50-9956-8E9484B8390B}"/>
              </a:ext>
            </a:extLst>
          </p:cNvPr>
          <p:cNvSpPr/>
          <p:nvPr/>
        </p:nvSpPr>
        <p:spPr>
          <a:xfrm>
            <a:off x="8566291" y="3539802"/>
            <a:ext cx="996398" cy="583089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 err="1">
                <a:solidFill>
                  <a:schemeClr val="tx1"/>
                </a:solidFill>
              </a:rPr>
              <a:t>BioSnap</a:t>
            </a:r>
            <a:endParaRPr lang="it-IT" sz="1600" dirty="0">
              <a:solidFill>
                <a:schemeClr val="tx1"/>
              </a:solidFill>
            </a:endParaRPr>
          </a:p>
        </p:txBody>
      </p:sp>
      <p:sp>
        <p:nvSpPr>
          <p:cNvPr id="27" name="Rettangolo con angoli arrotondati 26">
            <a:extLst>
              <a:ext uri="{FF2B5EF4-FFF2-40B4-BE49-F238E27FC236}">
                <a16:creationId xmlns:a16="http://schemas.microsoft.com/office/drawing/2014/main" id="{A17F1B4B-4F55-4351-9198-BB4A04AD97B4}"/>
              </a:ext>
            </a:extLst>
          </p:cNvPr>
          <p:cNvSpPr/>
          <p:nvPr/>
        </p:nvSpPr>
        <p:spPr>
          <a:xfrm>
            <a:off x="8627169" y="2880685"/>
            <a:ext cx="874643" cy="583089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 err="1">
                <a:solidFill>
                  <a:schemeClr val="tx1"/>
                </a:solidFill>
              </a:rPr>
              <a:t>DisGe</a:t>
            </a:r>
            <a:endParaRPr lang="it-IT" sz="1600" dirty="0">
              <a:solidFill>
                <a:schemeClr val="tx1"/>
              </a:solidFill>
            </a:endParaRPr>
          </a:p>
          <a:p>
            <a:pPr algn="ctr"/>
            <a:r>
              <a:rPr lang="it-IT" sz="1600" dirty="0">
                <a:solidFill>
                  <a:schemeClr val="tx1"/>
                </a:solidFill>
              </a:rPr>
              <a:t>NET</a:t>
            </a:r>
          </a:p>
        </p:txBody>
      </p:sp>
      <p:sp>
        <p:nvSpPr>
          <p:cNvPr id="29" name="Rettangolo 28">
            <a:extLst>
              <a:ext uri="{FF2B5EF4-FFF2-40B4-BE49-F238E27FC236}">
                <a16:creationId xmlns:a16="http://schemas.microsoft.com/office/drawing/2014/main" id="{23371195-B4E9-4D56-AB75-ADC12B724A44}"/>
              </a:ext>
            </a:extLst>
          </p:cNvPr>
          <p:cNvSpPr/>
          <p:nvPr/>
        </p:nvSpPr>
        <p:spPr>
          <a:xfrm>
            <a:off x="1868556" y="2745432"/>
            <a:ext cx="3099350" cy="1460118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1" name="Rettangolo 30">
            <a:extLst>
              <a:ext uri="{FF2B5EF4-FFF2-40B4-BE49-F238E27FC236}">
                <a16:creationId xmlns:a16="http://schemas.microsoft.com/office/drawing/2014/main" id="{A16A7FFD-69BF-40FB-B93D-97C417B45A19}"/>
              </a:ext>
            </a:extLst>
          </p:cNvPr>
          <p:cNvSpPr/>
          <p:nvPr/>
        </p:nvSpPr>
        <p:spPr>
          <a:xfrm>
            <a:off x="6096000" y="2751491"/>
            <a:ext cx="1229139" cy="1460118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2" name="Rettangolo 31">
            <a:extLst>
              <a:ext uri="{FF2B5EF4-FFF2-40B4-BE49-F238E27FC236}">
                <a16:creationId xmlns:a16="http://schemas.microsoft.com/office/drawing/2014/main" id="{811BC454-BA4B-455E-924B-F1A66FFCCB86}"/>
              </a:ext>
            </a:extLst>
          </p:cNvPr>
          <p:cNvSpPr/>
          <p:nvPr/>
        </p:nvSpPr>
        <p:spPr>
          <a:xfrm>
            <a:off x="8456545" y="2745432"/>
            <a:ext cx="1229139" cy="146011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19" name="Connettore 2 118">
            <a:extLst>
              <a:ext uri="{FF2B5EF4-FFF2-40B4-BE49-F238E27FC236}">
                <a16:creationId xmlns:a16="http://schemas.microsoft.com/office/drawing/2014/main" id="{D3A11058-B786-472A-8E61-D034A4FCD645}"/>
              </a:ext>
            </a:extLst>
          </p:cNvPr>
          <p:cNvCxnSpPr>
            <a:cxnSpLocks/>
          </p:cNvCxnSpPr>
          <p:nvPr/>
        </p:nvCxnSpPr>
        <p:spPr>
          <a:xfrm>
            <a:off x="3405809" y="4205550"/>
            <a:ext cx="0" cy="25000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Connettore 2 119">
            <a:extLst>
              <a:ext uri="{FF2B5EF4-FFF2-40B4-BE49-F238E27FC236}">
                <a16:creationId xmlns:a16="http://schemas.microsoft.com/office/drawing/2014/main" id="{F7F86A13-1930-4397-8235-174ABBD8D10D}"/>
              </a:ext>
            </a:extLst>
          </p:cNvPr>
          <p:cNvCxnSpPr>
            <a:cxnSpLocks/>
          </p:cNvCxnSpPr>
          <p:nvPr/>
        </p:nvCxnSpPr>
        <p:spPr>
          <a:xfrm>
            <a:off x="9057861" y="4205550"/>
            <a:ext cx="0" cy="25000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Connettore 2 120">
            <a:extLst>
              <a:ext uri="{FF2B5EF4-FFF2-40B4-BE49-F238E27FC236}">
                <a16:creationId xmlns:a16="http://schemas.microsoft.com/office/drawing/2014/main" id="{55600D6B-CA8B-49EB-80BF-50461D231863}"/>
              </a:ext>
            </a:extLst>
          </p:cNvPr>
          <p:cNvCxnSpPr>
            <a:cxnSpLocks/>
          </p:cNvCxnSpPr>
          <p:nvPr/>
        </p:nvCxnSpPr>
        <p:spPr>
          <a:xfrm>
            <a:off x="6633539" y="4205550"/>
            <a:ext cx="0" cy="25000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CasellaDiTesto 48">
            <a:extLst>
              <a:ext uri="{FF2B5EF4-FFF2-40B4-BE49-F238E27FC236}">
                <a16:creationId xmlns:a16="http://schemas.microsoft.com/office/drawing/2014/main" id="{3D7B87BC-3784-4982-9E3C-44053CD4A3CA}"/>
              </a:ext>
            </a:extLst>
          </p:cNvPr>
          <p:cNvSpPr txBox="1"/>
          <p:nvPr/>
        </p:nvSpPr>
        <p:spPr>
          <a:xfrm>
            <a:off x="1868557" y="4801617"/>
            <a:ext cx="7817118" cy="40011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sz="2000" dirty="0">
                <a:highlight>
                  <a:srgbClr val="C0C0C0"/>
                </a:highlight>
              </a:rPr>
              <a:t>DATA QUALITY</a:t>
            </a:r>
          </a:p>
        </p:txBody>
      </p:sp>
      <p:sp>
        <p:nvSpPr>
          <p:cNvPr id="50" name="CasellaDiTesto 49">
            <a:extLst>
              <a:ext uri="{FF2B5EF4-FFF2-40B4-BE49-F238E27FC236}">
                <a16:creationId xmlns:a16="http://schemas.microsoft.com/office/drawing/2014/main" id="{1FB0231B-0F01-4069-BA2B-0F0C0579AD0E}"/>
              </a:ext>
            </a:extLst>
          </p:cNvPr>
          <p:cNvSpPr txBox="1"/>
          <p:nvPr/>
        </p:nvSpPr>
        <p:spPr>
          <a:xfrm>
            <a:off x="1868557" y="5720936"/>
            <a:ext cx="7817118" cy="40011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sz="2000" dirty="0">
                <a:highlight>
                  <a:srgbClr val="C0C0C0"/>
                </a:highlight>
              </a:rPr>
              <a:t>PARSING OF DATA</a:t>
            </a:r>
          </a:p>
        </p:txBody>
      </p:sp>
    </p:spTree>
    <p:extLst>
      <p:ext uri="{BB962C8B-B14F-4D97-AF65-F5344CB8AC3E}">
        <p14:creationId xmlns:p14="http://schemas.microsoft.com/office/powerpoint/2010/main" val="42769315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2E961F1-4A28-4A5F-BBD4-6E400E5E6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72357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7F57BEA8-497D-4AA8-8A18-BDCD696B2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8596"/>
            <a:ext cx="12192000" cy="17355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F5275A58-E61B-4BD4-A56E-9FC95C4532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89439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u="sng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NeTlas</a:t>
            </a:r>
            <a:r>
              <a:rPr lang="en-US" sz="5400" u="sng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architecture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13C339DB-94D3-4750-89FE-839E5B24C927}"/>
              </a:ext>
            </a:extLst>
          </p:cNvPr>
          <p:cNvSpPr txBox="1"/>
          <p:nvPr/>
        </p:nvSpPr>
        <p:spPr>
          <a:xfrm>
            <a:off x="1444488" y="2237615"/>
            <a:ext cx="9144000" cy="420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endParaRPr lang="en-US" sz="2000" dirty="0">
              <a:solidFill>
                <a:srgbClr val="F9F07E"/>
              </a:solidFill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82415D3-DDE5-4D63-8CB3-23A5EC581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1479733"/>
            <a:ext cx="2743200" cy="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D7193FB-6AE6-4B3B-8F89-56B55DD63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201402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DBABA16C-218E-4A0E-8961-A9E35C0AAFDB}"/>
              </a:ext>
            </a:extLst>
          </p:cNvPr>
          <p:cNvSpPr/>
          <p:nvPr/>
        </p:nvSpPr>
        <p:spPr>
          <a:xfrm>
            <a:off x="1961321" y="2403605"/>
            <a:ext cx="874643" cy="583089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 err="1">
                <a:solidFill>
                  <a:sysClr val="windowText" lastClr="000000"/>
                </a:solidFill>
              </a:rPr>
              <a:t>Biogrid</a:t>
            </a:r>
            <a:endParaRPr lang="it-IT" sz="1600" dirty="0">
              <a:solidFill>
                <a:sysClr val="windowText" lastClr="000000"/>
              </a:solidFill>
            </a:endParaRPr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A52ADC29-0FA1-49A5-9E03-3EC2C069F862}"/>
              </a:ext>
            </a:extLst>
          </p:cNvPr>
          <p:cNvSpPr/>
          <p:nvPr/>
        </p:nvSpPr>
        <p:spPr>
          <a:xfrm>
            <a:off x="2966829" y="2396974"/>
            <a:ext cx="874643" cy="583089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 err="1">
                <a:solidFill>
                  <a:sysClr val="windowText" lastClr="000000"/>
                </a:solidFill>
              </a:rPr>
              <a:t>Intact</a:t>
            </a:r>
            <a:endParaRPr lang="it-IT" sz="1600" dirty="0">
              <a:solidFill>
                <a:sysClr val="windowText" lastClr="000000"/>
              </a:solidFill>
            </a:endParaRPr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57B1053B-224D-4532-AA29-C4EE22DC72EF}"/>
              </a:ext>
            </a:extLst>
          </p:cNvPr>
          <p:cNvSpPr/>
          <p:nvPr/>
        </p:nvSpPr>
        <p:spPr>
          <a:xfrm>
            <a:off x="2961859" y="3062724"/>
            <a:ext cx="874643" cy="583089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 err="1">
                <a:solidFill>
                  <a:sysClr val="windowText" lastClr="000000"/>
                </a:solidFill>
              </a:rPr>
              <a:t>Matrixdb</a:t>
            </a:r>
            <a:endParaRPr lang="it-IT" sz="1600" dirty="0">
              <a:solidFill>
                <a:sysClr val="windowText" lastClr="000000"/>
              </a:solidFill>
            </a:endParaRPr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05C97E16-17B1-4EE2-9FC6-C346C81E6B15}"/>
              </a:ext>
            </a:extLst>
          </p:cNvPr>
          <p:cNvSpPr/>
          <p:nvPr/>
        </p:nvSpPr>
        <p:spPr>
          <a:xfrm>
            <a:off x="3967367" y="2396974"/>
            <a:ext cx="874643" cy="583089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 err="1">
                <a:solidFill>
                  <a:sysClr val="windowText" lastClr="000000"/>
                </a:solidFill>
              </a:rPr>
              <a:t>Mint</a:t>
            </a:r>
            <a:endParaRPr lang="it-IT" sz="1600" dirty="0">
              <a:solidFill>
                <a:sysClr val="windowText" lastClr="000000"/>
              </a:solidFill>
            </a:endParaRPr>
          </a:p>
        </p:txBody>
      </p:sp>
      <p:sp>
        <p:nvSpPr>
          <p:cNvPr id="16" name="Rettangolo con angoli arrotondati 15">
            <a:extLst>
              <a:ext uri="{FF2B5EF4-FFF2-40B4-BE49-F238E27FC236}">
                <a16:creationId xmlns:a16="http://schemas.microsoft.com/office/drawing/2014/main" id="{32D74BC0-8048-4EFB-813D-249305DEE399}"/>
              </a:ext>
            </a:extLst>
          </p:cNvPr>
          <p:cNvSpPr/>
          <p:nvPr/>
        </p:nvSpPr>
        <p:spPr>
          <a:xfrm>
            <a:off x="3983934" y="3062724"/>
            <a:ext cx="874643" cy="583089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>
                <a:solidFill>
                  <a:sysClr val="windowText" lastClr="000000"/>
                </a:solidFill>
              </a:rPr>
              <a:t>Innate</a:t>
            </a:r>
          </a:p>
        </p:txBody>
      </p:sp>
      <p:sp>
        <p:nvSpPr>
          <p:cNvPr id="18" name="Rettangolo con angoli arrotondati 17">
            <a:extLst>
              <a:ext uri="{FF2B5EF4-FFF2-40B4-BE49-F238E27FC236}">
                <a16:creationId xmlns:a16="http://schemas.microsoft.com/office/drawing/2014/main" id="{A5AEC8CD-9CE9-4832-9F06-56E12B8FBDE2}"/>
              </a:ext>
            </a:extLst>
          </p:cNvPr>
          <p:cNvSpPr/>
          <p:nvPr/>
        </p:nvSpPr>
        <p:spPr>
          <a:xfrm>
            <a:off x="1961321" y="3062724"/>
            <a:ext cx="874643" cy="583089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 err="1">
                <a:solidFill>
                  <a:sysClr val="windowText" lastClr="000000"/>
                </a:solidFill>
              </a:rPr>
              <a:t>Dip</a:t>
            </a:r>
            <a:endParaRPr lang="it-IT" sz="1600" dirty="0">
              <a:solidFill>
                <a:sysClr val="windowText" lastClr="000000"/>
              </a:solidFill>
            </a:endParaRPr>
          </a:p>
        </p:txBody>
      </p:sp>
      <p:sp>
        <p:nvSpPr>
          <p:cNvPr id="21" name="Rettangolo con angoli arrotondati 20">
            <a:extLst>
              <a:ext uri="{FF2B5EF4-FFF2-40B4-BE49-F238E27FC236}">
                <a16:creationId xmlns:a16="http://schemas.microsoft.com/office/drawing/2014/main" id="{D53426B6-80A3-4B3A-BE08-0B24B6ABC7B5}"/>
              </a:ext>
            </a:extLst>
          </p:cNvPr>
          <p:cNvSpPr/>
          <p:nvPr/>
        </p:nvSpPr>
        <p:spPr>
          <a:xfrm>
            <a:off x="6202842" y="3051159"/>
            <a:ext cx="874643" cy="58308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>
                <a:solidFill>
                  <a:schemeClr val="tx1"/>
                </a:solidFill>
              </a:rPr>
              <a:t>DGI</a:t>
            </a:r>
          </a:p>
        </p:txBody>
      </p:sp>
      <p:sp>
        <p:nvSpPr>
          <p:cNvPr id="23" name="Rettangolo con angoli arrotondati 22">
            <a:extLst>
              <a:ext uri="{FF2B5EF4-FFF2-40B4-BE49-F238E27FC236}">
                <a16:creationId xmlns:a16="http://schemas.microsoft.com/office/drawing/2014/main" id="{27CC56ED-90AD-4E09-B478-1CAE12ADF4C3}"/>
              </a:ext>
            </a:extLst>
          </p:cNvPr>
          <p:cNvSpPr/>
          <p:nvPr/>
        </p:nvSpPr>
        <p:spPr>
          <a:xfrm>
            <a:off x="6196216" y="2376944"/>
            <a:ext cx="874643" cy="58308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 err="1">
                <a:solidFill>
                  <a:schemeClr val="tx1"/>
                </a:solidFill>
              </a:rPr>
              <a:t>Biogrid</a:t>
            </a:r>
            <a:endParaRPr lang="it-IT" sz="1600" dirty="0">
              <a:solidFill>
                <a:schemeClr val="tx1"/>
              </a:solidFill>
            </a:endParaRPr>
          </a:p>
        </p:txBody>
      </p:sp>
      <p:sp>
        <p:nvSpPr>
          <p:cNvPr id="25" name="Rettangolo con angoli arrotondati 24">
            <a:extLst>
              <a:ext uri="{FF2B5EF4-FFF2-40B4-BE49-F238E27FC236}">
                <a16:creationId xmlns:a16="http://schemas.microsoft.com/office/drawing/2014/main" id="{16A52E3A-EE79-4E50-9956-8E9484B8390B}"/>
              </a:ext>
            </a:extLst>
          </p:cNvPr>
          <p:cNvSpPr/>
          <p:nvPr/>
        </p:nvSpPr>
        <p:spPr>
          <a:xfrm>
            <a:off x="8566291" y="3062723"/>
            <a:ext cx="996398" cy="583089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 err="1">
                <a:solidFill>
                  <a:schemeClr val="tx1"/>
                </a:solidFill>
              </a:rPr>
              <a:t>BioSnap</a:t>
            </a:r>
            <a:endParaRPr lang="it-IT" sz="1600" dirty="0">
              <a:solidFill>
                <a:schemeClr val="tx1"/>
              </a:solidFill>
            </a:endParaRPr>
          </a:p>
        </p:txBody>
      </p:sp>
      <p:sp>
        <p:nvSpPr>
          <p:cNvPr id="27" name="Rettangolo con angoli arrotondati 26">
            <a:extLst>
              <a:ext uri="{FF2B5EF4-FFF2-40B4-BE49-F238E27FC236}">
                <a16:creationId xmlns:a16="http://schemas.microsoft.com/office/drawing/2014/main" id="{A17F1B4B-4F55-4351-9198-BB4A04AD97B4}"/>
              </a:ext>
            </a:extLst>
          </p:cNvPr>
          <p:cNvSpPr/>
          <p:nvPr/>
        </p:nvSpPr>
        <p:spPr>
          <a:xfrm>
            <a:off x="8627169" y="2403606"/>
            <a:ext cx="874643" cy="583089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 err="1">
                <a:solidFill>
                  <a:schemeClr val="tx1"/>
                </a:solidFill>
              </a:rPr>
              <a:t>DisGe</a:t>
            </a:r>
            <a:endParaRPr lang="it-IT" sz="1600" dirty="0">
              <a:solidFill>
                <a:schemeClr val="tx1"/>
              </a:solidFill>
            </a:endParaRPr>
          </a:p>
          <a:p>
            <a:pPr algn="ctr"/>
            <a:r>
              <a:rPr lang="it-IT" sz="1600" dirty="0">
                <a:solidFill>
                  <a:schemeClr val="tx1"/>
                </a:solidFill>
              </a:rPr>
              <a:t>NET</a:t>
            </a:r>
          </a:p>
        </p:txBody>
      </p:sp>
      <p:sp>
        <p:nvSpPr>
          <p:cNvPr id="29" name="Rettangolo 28">
            <a:extLst>
              <a:ext uri="{FF2B5EF4-FFF2-40B4-BE49-F238E27FC236}">
                <a16:creationId xmlns:a16="http://schemas.microsoft.com/office/drawing/2014/main" id="{23371195-B4E9-4D56-AB75-ADC12B724A44}"/>
              </a:ext>
            </a:extLst>
          </p:cNvPr>
          <p:cNvSpPr/>
          <p:nvPr/>
        </p:nvSpPr>
        <p:spPr>
          <a:xfrm>
            <a:off x="1868556" y="2268353"/>
            <a:ext cx="3099350" cy="1460118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1" name="Rettangolo 30">
            <a:extLst>
              <a:ext uri="{FF2B5EF4-FFF2-40B4-BE49-F238E27FC236}">
                <a16:creationId xmlns:a16="http://schemas.microsoft.com/office/drawing/2014/main" id="{A16A7FFD-69BF-40FB-B93D-97C417B45A19}"/>
              </a:ext>
            </a:extLst>
          </p:cNvPr>
          <p:cNvSpPr/>
          <p:nvPr/>
        </p:nvSpPr>
        <p:spPr>
          <a:xfrm>
            <a:off x="6066179" y="2274412"/>
            <a:ext cx="1157918" cy="1460118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2" name="Rettangolo 31">
            <a:extLst>
              <a:ext uri="{FF2B5EF4-FFF2-40B4-BE49-F238E27FC236}">
                <a16:creationId xmlns:a16="http://schemas.microsoft.com/office/drawing/2014/main" id="{811BC454-BA4B-455E-924B-F1A66FFCCB86}"/>
              </a:ext>
            </a:extLst>
          </p:cNvPr>
          <p:cNvSpPr/>
          <p:nvPr/>
        </p:nvSpPr>
        <p:spPr>
          <a:xfrm>
            <a:off x="8456545" y="2268353"/>
            <a:ext cx="1229139" cy="146011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19" name="Connettore 2 118">
            <a:extLst>
              <a:ext uri="{FF2B5EF4-FFF2-40B4-BE49-F238E27FC236}">
                <a16:creationId xmlns:a16="http://schemas.microsoft.com/office/drawing/2014/main" id="{D3A11058-B786-472A-8E61-D034A4FCD645}"/>
              </a:ext>
            </a:extLst>
          </p:cNvPr>
          <p:cNvCxnSpPr>
            <a:cxnSpLocks/>
          </p:cNvCxnSpPr>
          <p:nvPr/>
        </p:nvCxnSpPr>
        <p:spPr>
          <a:xfrm>
            <a:off x="3405809" y="3754980"/>
            <a:ext cx="0" cy="10290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ttore 2 29">
            <a:extLst>
              <a:ext uri="{FF2B5EF4-FFF2-40B4-BE49-F238E27FC236}">
                <a16:creationId xmlns:a16="http://schemas.microsoft.com/office/drawing/2014/main" id="{1699AE6E-E543-4BCE-AA92-F2F459FC8E55}"/>
              </a:ext>
            </a:extLst>
          </p:cNvPr>
          <p:cNvCxnSpPr>
            <a:cxnSpLocks/>
          </p:cNvCxnSpPr>
          <p:nvPr/>
        </p:nvCxnSpPr>
        <p:spPr>
          <a:xfrm>
            <a:off x="9051239" y="3754979"/>
            <a:ext cx="0" cy="10290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ttore 2 32">
            <a:extLst>
              <a:ext uri="{FF2B5EF4-FFF2-40B4-BE49-F238E27FC236}">
                <a16:creationId xmlns:a16="http://schemas.microsoft.com/office/drawing/2014/main" id="{CE65BDF8-54ED-42A1-8559-C26353639FBA}"/>
              </a:ext>
            </a:extLst>
          </p:cNvPr>
          <p:cNvCxnSpPr>
            <a:cxnSpLocks/>
          </p:cNvCxnSpPr>
          <p:nvPr/>
        </p:nvCxnSpPr>
        <p:spPr>
          <a:xfrm>
            <a:off x="6633538" y="3754978"/>
            <a:ext cx="0" cy="10290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CasellaDiTesto 48">
            <a:extLst>
              <a:ext uri="{FF2B5EF4-FFF2-40B4-BE49-F238E27FC236}">
                <a16:creationId xmlns:a16="http://schemas.microsoft.com/office/drawing/2014/main" id="{3D7B87BC-3784-4982-9E3C-44053CD4A3CA}"/>
              </a:ext>
            </a:extLst>
          </p:cNvPr>
          <p:cNvSpPr txBox="1"/>
          <p:nvPr/>
        </p:nvSpPr>
        <p:spPr>
          <a:xfrm>
            <a:off x="1868566" y="3933523"/>
            <a:ext cx="7817118" cy="40011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sz="2000" dirty="0">
                <a:highlight>
                  <a:srgbClr val="C0C0C0"/>
                </a:highlight>
              </a:rPr>
              <a:t>DATA AGGREGATION</a:t>
            </a:r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14A7DD82-6CF8-4D0D-A518-1F5F578D26F8}"/>
              </a:ext>
            </a:extLst>
          </p:cNvPr>
          <p:cNvSpPr/>
          <p:nvPr/>
        </p:nvSpPr>
        <p:spPr>
          <a:xfrm>
            <a:off x="8133523" y="4784034"/>
            <a:ext cx="1875181" cy="465546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3200" dirty="0">
                <a:solidFill>
                  <a:schemeClr val="tx1"/>
                </a:solidFill>
              </a:rPr>
              <a:t>DISEASES</a:t>
            </a: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68742EC5-BCB7-40D2-B73B-89AC37FD39D8}"/>
              </a:ext>
            </a:extLst>
          </p:cNvPr>
          <p:cNvSpPr/>
          <p:nvPr/>
        </p:nvSpPr>
        <p:spPr>
          <a:xfrm>
            <a:off x="5647080" y="4777664"/>
            <a:ext cx="1875181" cy="465546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3200" dirty="0">
                <a:solidFill>
                  <a:schemeClr val="tx1"/>
                </a:solidFill>
              </a:rPr>
              <a:t>DRUGS</a:t>
            </a:r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667F467D-2327-4BAE-B500-158AD09FA7DD}"/>
              </a:ext>
            </a:extLst>
          </p:cNvPr>
          <p:cNvSpPr/>
          <p:nvPr/>
        </p:nvSpPr>
        <p:spPr>
          <a:xfrm>
            <a:off x="2468218" y="4784034"/>
            <a:ext cx="1875181" cy="465546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3200" dirty="0">
                <a:solidFill>
                  <a:schemeClr val="tx1"/>
                </a:solidFill>
              </a:rPr>
              <a:t>GENES</a:t>
            </a:r>
          </a:p>
        </p:txBody>
      </p:sp>
      <p:cxnSp>
        <p:nvCxnSpPr>
          <p:cNvPr id="37" name="Connettore 2 36">
            <a:extLst>
              <a:ext uri="{FF2B5EF4-FFF2-40B4-BE49-F238E27FC236}">
                <a16:creationId xmlns:a16="http://schemas.microsoft.com/office/drawing/2014/main" id="{17109C6F-E3AF-4E28-8C6F-55E31AAAB876}"/>
              </a:ext>
            </a:extLst>
          </p:cNvPr>
          <p:cNvCxnSpPr>
            <a:cxnSpLocks/>
          </p:cNvCxnSpPr>
          <p:nvPr/>
        </p:nvCxnSpPr>
        <p:spPr>
          <a:xfrm>
            <a:off x="3399183" y="5258671"/>
            <a:ext cx="6626" cy="13360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ttore 2 38">
            <a:extLst>
              <a:ext uri="{FF2B5EF4-FFF2-40B4-BE49-F238E27FC236}">
                <a16:creationId xmlns:a16="http://schemas.microsoft.com/office/drawing/2014/main" id="{FA66B76D-CEB2-439D-AC1F-AC25460D87AE}"/>
              </a:ext>
            </a:extLst>
          </p:cNvPr>
          <p:cNvCxnSpPr>
            <a:cxnSpLocks/>
          </p:cNvCxnSpPr>
          <p:nvPr/>
        </p:nvCxnSpPr>
        <p:spPr>
          <a:xfrm>
            <a:off x="9071113" y="5258671"/>
            <a:ext cx="6626" cy="13360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ttore 2 39">
            <a:extLst>
              <a:ext uri="{FF2B5EF4-FFF2-40B4-BE49-F238E27FC236}">
                <a16:creationId xmlns:a16="http://schemas.microsoft.com/office/drawing/2014/main" id="{E1507961-02B2-43D6-B532-123BCD6C322B}"/>
              </a:ext>
            </a:extLst>
          </p:cNvPr>
          <p:cNvCxnSpPr>
            <a:cxnSpLocks/>
          </p:cNvCxnSpPr>
          <p:nvPr/>
        </p:nvCxnSpPr>
        <p:spPr>
          <a:xfrm>
            <a:off x="6633538" y="5258671"/>
            <a:ext cx="6626" cy="13360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ttore a gomito 27">
            <a:extLst>
              <a:ext uri="{FF2B5EF4-FFF2-40B4-BE49-F238E27FC236}">
                <a16:creationId xmlns:a16="http://schemas.microsoft.com/office/drawing/2014/main" id="{458FE91E-8123-438F-9D7D-3AF9D7888440}"/>
              </a:ext>
            </a:extLst>
          </p:cNvPr>
          <p:cNvCxnSpPr>
            <a:stCxn id="29" idx="1"/>
          </p:cNvCxnSpPr>
          <p:nvPr/>
        </p:nvCxnSpPr>
        <p:spPr>
          <a:xfrm rot="10800000" flipV="1">
            <a:off x="848140" y="2998412"/>
            <a:ext cx="1020417" cy="359632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BF0949B0-64AF-418F-BF81-5879885403DE}"/>
              </a:ext>
            </a:extLst>
          </p:cNvPr>
          <p:cNvSpPr txBox="1"/>
          <p:nvPr/>
        </p:nvSpPr>
        <p:spPr>
          <a:xfrm>
            <a:off x="422425" y="5699981"/>
            <a:ext cx="3414077" cy="40011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sz="2000" dirty="0">
                <a:highlight>
                  <a:srgbClr val="C0C0C0"/>
                </a:highlight>
              </a:rPr>
              <a:t>RELIABILITY SCORE</a:t>
            </a:r>
          </a:p>
        </p:txBody>
      </p:sp>
      <p:cxnSp>
        <p:nvCxnSpPr>
          <p:cNvPr id="36" name="Connettore a gomito 35">
            <a:extLst>
              <a:ext uri="{FF2B5EF4-FFF2-40B4-BE49-F238E27FC236}">
                <a16:creationId xmlns:a16="http://schemas.microsoft.com/office/drawing/2014/main" id="{BB7AEADA-734A-41F5-AABD-65CAA71BE41D}"/>
              </a:ext>
            </a:extLst>
          </p:cNvPr>
          <p:cNvCxnSpPr>
            <a:cxnSpLocks/>
          </p:cNvCxnSpPr>
          <p:nvPr/>
        </p:nvCxnSpPr>
        <p:spPr>
          <a:xfrm rot="16200000" flipH="1">
            <a:off x="8837972" y="3909934"/>
            <a:ext cx="3561480" cy="1808124"/>
          </a:xfrm>
          <a:prstGeom prst="bentConnector3">
            <a:avLst>
              <a:gd name="adj1" fmla="val 13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ttore a gomito 50">
            <a:extLst>
              <a:ext uri="{FF2B5EF4-FFF2-40B4-BE49-F238E27FC236}">
                <a16:creationId xmlns:a16="http://schemas.microsoft.com/office/drawing/2014/main" id="{3DA62750-BC1C-4D5D-8D17-E8EA3269CB58}"/>
              </a:ext>
            </a:extLst>
          </p:cNvPr>
          <p:cNvCxnSpPr>
            <a:cxnSpLocks/>
          </p:cNvCxnSpPr>
          <p:nvPr/>
        </p:nvCxnSpPr>
        <p:spPr>
          <a:xfrm rot="16200000" flipH="1">
            <a:off x="6680246" y="2872458"/>
            <a:ext cx="4256179" cy="3188372"/>
          </a:xfrm>
          <a:prstGeom prst="bentConnector3">
            <a:avLst>
              <a:gd name="adj1" fmla="val 18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27241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2E961F1-4A28-4A5F-BBD4-6E400E5E6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72357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7F57BEA8-497D-4AA8-8A18-BDCD696B2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8596"/>
            <a:ext cx="12192000" cy="17355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F5275A58-E61B-4BD4-A56E-9FC95C4532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89439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u="sng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NeTlas</a:t>
            </a:r>
            <a:r>
              <a:rPr lang="en-US" sz="5400" u="sng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architecture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13C339DB-94D3-4750-89FE-839E5B24C927}"/>
              </a:ext>
            </a:extLst>
          </p:cNvPr>
          <p:cNvSpPr txBox="1"/>
          <p:nvPr/>
        </p:nvSpPr>
        <p:spPr>
          <a:xfrm>
            <a:off x="1444488" y="2237615"/>
            <a:ext cx="9144000" cy="420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endParaRPr lang="en-US" sz="2000" dirty="0">
              <a:solidFill>
                <a:srgbClr val="F9F07E"/>
              </a:solidFill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82415D3-DDE5-4D63-8CB3-23A5EC581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1479733"/>
            <a:ext cx="2743200" cy="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D7193FB-6AE6-4B3B-8F89-56B55DD63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201402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DBABA16C-218E-4A0E-8961-A9E35C0AAFDB}"/>
              </a:ext>
            </a:extLst>
          </p:cNvPr>
          <p:cNvSpPr/>
          <p:nvPr/>
        </p:nvSpPr>
        <p:spPr>
          <a:xfrm>
            <a:off x="1007166" y="2390370"/>
            <a:ext cx="874643" cy="583089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 err="1">
                <a:solidFill>
                  <a:sysClr val="windowText" lastClr="000000"/>
                </a:solidFill>
              </a:rPr>
              <a:t>Biogrid</a:t>
            </a:r>
            <a:endParaRPr lang="it-IT" sz="1600" dirty="0">
              <a:solidFill>
                <a:sysClr val="windowText" lastClr="000000"/>
              </a:solidFill>
            </a:endParaRPr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A52ADC29-0FA1-49A5-9E03-3EC2C069F862}"/>
              </a:ext>
            </a:extLst>
          </p:cNvPr>
          <p:cNvSpPr/>
          <p:nvPr/>
        </p:nvSpPr>
        <p:spPr>
          <a:xfrm>
            <a:off x="2012674" y="2383739"/>
            <a:ext cx="874643" cy="583089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 err="1">
                <a:solidFill>
                  <a:sysClr val="windowText" lastClr="000000"/>
                </a:solidFill>
              </a:rPr>
              <a:t>Intact</a:t>
            </a:r>
            <a:endParaRPr lang="it-IT" sz="1600" dirty="0">
              <a:solidFill>
                <a:sysClr val="windowText" lastClr="000000"/>
              </a:solidFill>
            </a:endParaRPr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57B1053B-224D-4532-AA29-C4EE22DC72EF}"/>
              </a:ext>
            </a:extLst>
          </p:cNvPr>
          <p:cNvSpPr/>
          <p:nvPr/>
        </p:nvSpPr>
        <p:spPr>
          <a:xfrm>
            <a:off x="2007704" y="3049489"/>
            <a:ext cx="874643" cy="583089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 err="1">
                <a:solidFill>
                  <a:sysClr val="windowText" lastClr="000000"/>
                </a:solidFill>
              </a:rPr>
              <a:t>Matrixdb</a:t>
            </a:r>
            <a:endParaRPr lang="it-IT" sz="1600" dirty="0">
              <a:solidFill>
                <a:sysClr val="windowText" lastClr="000000"/>
              </a:solidFill>
            </a:endParaRPr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05C97E16-17B1-4EE2-9FC6-C346C81E6B15}"/>
              </a:ext>
            </a:extLst>
          </p:cNvPr>
          <p:cNvSpPr/>
          <p:nvPr/>
        </p:nvSpPr>
        <p:spPr>
          <a:xfrm>
            <a:off x="3013212" y="2383739"/>
            <a:ext cx="874643" cy="583089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 err="1">
                <a:solidFill>
                  <a:sysClr val="windowText" lastClr="000000"/>
                </a:solidFill>
              </a:rPr>
              <a:t>Mint</a:t>
            </a:r>
            <a:endParaRPr lang="it-IT" sz="1600" dirty="0">
              <a:solidFill>
                <a:sysClr val="windowText" lastClr="000000"/>
              </a:solidFill>
            </a:endParaRPr>
          </a:p>
        </p:txBody>
      </p:sp>
      <p:sp>
        <p:nvSpPr>
          <p:cNvPr id="16" name="Rettangolo con angoli arrotondati 15">
            <a:extLst>
              <a:ext uri="{FF2B5EF4-FFF2-40B4-BE49-F238E27FC236}">
                <a16:creationId xmlns:a16="http://schemas.microsoft.com/office/drawing/2014/main" id="{32D74BC0-8048-4EFB-813D-249305DEE399}"/>
              </a:ext>
            </a:extLst>
          </p:cNvPr>
          <p:cNvSpPr/>
          <p:nvPr/>
        </p:nvSpPr>
        <p:spPr>
          <a:xfrm>
            <a:off x="3029779" y="3049489"/>
            <a:ext cx="874643" cy="583089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>
                <a:solidFill>
                  <a:sysClr val="windowText" lastClr="000000"/>
                </a:solidFill>
              </a:rPr>
              <a:t>Innate</a:t>
            </a:r>
          </a:p>
        </p:txBody>
      </p:sp>
      <p:sp>
        <p:nvSpPr>
          <p:cNvPr id="18" name="Rettangolo con angoli arrotondati 17">
            <a:extLst>
              <a:ext uri="{FF2B5EF4-FFF2-40B4-BE49-F238E27FC236}">
                <a16:creationId xmlns:a16="http://schemas.microsoft.com/office/drawing/2014/main" id="{A5AEC8CD-9CE9-4832-9F06-56E12B8FBDE2}"/>
              </a:ext>
            </a:extLst>
          </p:cNvPr>
          <p:cNvSpPr/>
          <p:nvPr/>
        </p:nvSpPr>
        <p:spPr>
          <a:xfrm>
            <a:off x="1007166" y="3049489"/>
            <a:ext cx="874643" cy="583089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 err="1">
                <a:solidFill>
                  <a:sysClr val="windowText" lastClr="000000"/>
                </a:solidFill>
              </a:rPr>
              <a:t>Dip</a:t>
            </a:r>
            <a:endParaRPr lang="it-IT" sz="1600" dirty="0">
              <a:solidFill>
                <a:sysClr val="windowText" lastClr="000000"/>
              </a:solidFill>
            </a:endParaRPr>
          </a:p>
        </p:txBody>
      </p:sp>
      <p:sp>
        <p:nvSpPr>
          <p:cNvPr id="29" name="Rettangolo 28">
            <a:extLst>
              <a:ext uri="{FF2B5EF4-FFF2-40B4-BE49-F238E27FC236}">
                <a16:creationId xmlns:a16="http://schemas.microsoft.com/office/drawing/2014/main" id="{23371195-B4E9-4D56-AB75-ADC12B724A44}"/>
              </a:ext>
            </a:extLst>
          </p:cNvPr>
          <p:cNvSpPr/>
          <p:nvPr/>
        </p:nvSpPr>
        <p:spPr>
          <a:xfrm>
            <a:off x="943394" y="2298654"/>
            <a:ext cx="3099350" cy="1460118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14A7DD82-6CF8-4D0D-A518-1F5F578D26F8}"/>
              </a:ext>
            </a:extLst>
          </p:cNvPr>
          <p:cNvSpPr/>
          <p:nvPr/>
        </p:nvSpPr>
        <p:spPr>
          <a:xfrm>
            <a:off x="8713307" y="4085511"/>
            <a:ext cx="1875181" cy="465546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3200" dirty="0">
                <a:solidFill>
                  <a:schemeClr val="tx1"/>
                </a:solidFill>
              </a:rPr>
              <a:t>DISEASES</a:t>
            </a: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68742EC5-BCB7-40D2-B73B-89AC37FD39D8}"/>
              </a:ext>
            </a:extLst>
          </p:cNvPr>
          <p:cNvSpPr/>
          <p:nvPr/>
        </p:nvSpPr>
        <p:spPr>
          <a:xfrm>
            <a:off x="6238420" y="2861920"/>
            <a:ext cx="1875181" cy="465546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3200" dirty="0">
                <a:solidFill>
                  <a:schemeClr val="tx1"/>
                </a:solidFill>
              </a:rPr>
              <a:t>DRUGS</a:t>
            </a:r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667F467D-2327-4BAE-B500-158AD09FA7DD}"/>
              </a:ext>
            </a:extLst>
          </p:cNvPr>
          <p:cNvSpPr/>
          <p:nvPr/>
        </p:nvSpPr>
        <p:spPr>
          <a:xfrm>
            <a:off x="943394" y="4150645"/>
            <a:ext cx="1875181" cy="465546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3200" dirty="0">
                <a:solidFill>
                  <a:schemeClr val="tx1"/>
                </a:solidFill>
              </a:rPr>
              <a:t>GENES</a:t>
            </a:r>
          </a:p>
        </p:txBody>
      </p:sp>
      <p:sp>
        <p:nvSpPr>
          <p:cNvPr id="21" name="Ovale 20">
            <a:extLst>
              <a:ext uri="{FF2B5EF4-FFF2-40B4-BE49-F238E27FC236}">
                <a16:creationId xmlns:a16="http://schemas.microsoft.com/office/drawing/2014/main" id="{082D1EFF-2BE1-4BD1-A604-1ACE2AAFFBB5}"/>
              </a:ext>
            </a:extLst>
          </p:cNvPr>
          <p:cNvSpPr/>
          <p:nvPr/>
        </p:nvSpPr>
        <p:spPr>
          <a:xfrm>
            <a:off x="4949683" y="4422298"/>
            <a:ext cx="2226328" cy="565086"/>
          </a:xfrm>
          <a:prstGeom prst="ellipse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dirty="0">
                <a:solidFill>
                  <a:sysClr val="windowText" lastClr="000000"/>
                </a:solidFill>
              </a:rPr>
              <a:t>NEO4J</a:t>
            </a:r>
          </a:p>
        </p:txBody>
      </p:sp>
      <p:cxnSp>
        <p:nvCxnSpPr>
          <p:cNvPr id="22" name="Connettore 2 21">
            <a:extLst>
              <a:ext uri="{FF2B5EF4-FFF2-40B4-BE49-F238E27FC236}">
                <a16:creationId xmlns:a16="http://schemas.microsoft.com/office/drawing/2014/main" id="{7A37A7DC-1B09-418E-B017-A700FACB6817}"/>
              </a:ext>
            </a:extLst>
          </p:cNvPr>
          <p:cNvCxnSpPr>
            <a:cxnSpLocks/>
          </p:cNvCxnSpPr>
          <p:nvPr/>
        </p:nvCxnSpPr>
        <p:spPr>
          <a:xfrm>
            <a:off x="6056238" y="4987384"/>
            <a:ext cx="0" cy="5387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ttangolo 22">
            <a:extLst>
              <a:ext uri="{FF2B5EF4-FFF2-40B4-BE49-F238E27FC236}">
                <a16:creationId xmlns:a16="http://schemas.microsoft.com/office/drawing/2014/main" id="{D240A43F-2FDD-4798-8C77-E6DFFE8773CD}"/>
              </a:ext>
            </a:extLst>
          </p:cNvPr>
          <p:cNvSpPr/>
          <p:nvPr/>
        </p:nvSpPr>
        <p:spPr>
          <a:xfrm>
            <a:off x="2882347" y="5548191"/>
            <a:ext cx="6321278" cy="1037452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3600" dirty="0">
                <a:solidFill>
                  <a:schemeClr val="tx1"/>
                </a:solidFill>
              </a:rPr>
              <a:t>GRAPHICAL VISUALIZATION</a:t>
            </a:r>
          </a:p>
          <a:p>
            <a:pPr algn="ctr"/>
            <a:r>
              <a:rPr lang="it-IT" sz="3600" dirty="0">
                <a:solidFill>
                  <a:schemeClr val="tx1"/>
                </a:solidFill>
              </a:rPr>
              <a:t>(node.js/cytoscape.js)</a:t>
            </a:r>
          </a:p>
        </p:txBody>
      </p:sp>
      <p:sp>
        <p:nvSpPr>
          <p:cNvPr id="28" name="Rettangolo con angoli arrotondati 27">
            <a:extLst>
              <a:ext uri="{FF2B5EF4-FFF2-40B4-BE49-F238E27FC236}">
                <a16:creationId xmlns:a16="http://schemas.microsoft.com/office/drawing/2014/main" id="{52B6A6B4-F720-4D6E-9DC1-CF7D13CE2202}"/>
              </a:ext>
            </a:extLst>
          </p:cNvPr>
          <p:cNvSpPr/>
          <p:nvPr/>
        </p:nvSpPr>
        <p:spPr>
          <a:xfrm>
            <a:off x="4861063" y="3078410"/>
            <a:ext cx="874643" cy="58308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>
                <a:solidFill>
                  <a:schemeClr val="tx1"/>
                </a:solidFill>
              </a:rPr>
              <a:t>DGI</a:t>
            </a:r>
          </a:p>
        </p:txBody>
      </p:sp>
      <p:sp>
        <p:nvSpPr>
          <p:cNvPr id="31" name="Rettangolo con angoli arrotondati 30">
            <a:extLst>
              <a:ext uri="{FF2B5EF4-FFF2-40B4-BE49-F238E27FC236}">
                <a16:creationId xmlns:a16="http://schemas.microsoft.com/office/drawing/2014/main" id="{CC5358C0-F6EA-4D44-820C-A84BD0FC6901}"/>
              </a:ext>
            </a:extLst>
          </p:cNvPr>
          <p:cNvSpPr/>
          <p:nvPr/>
        </p:nvSpPr>
        <p:spPr>
          <a:xfrm>
            <a:off x="4854437" y="2404195"/>
            <a:ext cx="874643" cy="58308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 err="1">
                <a:solidFill>
                  <a:schemeClr val="tx1"/>
                </a:solidFill>
              </a:rPr>
              <a:t>Biogrid</a:t>
            </a:r>
            <a:endParaRPr lang="it-IT" sz="1600" dirty="0">
              <a:solidFill>
                <a:schemeClr val="tx1"/>
              </a:solidFill>
            </a:endParaRPr>
          </a:p>
        </p:txBody>
      </p:sp>
      <p:sp>
        <p:nvSpPr>
          <p:cNvPr id="32" name="Rettangolo con angoli arrotondati 31">
            <a:extLst>
              <a:ext uri="{FF2B5EF4-FFF2-40B4-BE49-F238E27FC236}">
                <a16:creationId xmlns:a16="http://schemas.microsoft.com/office/drawing/2014/main" id="{473EE7C2-C104-4578-9D85-1F274119CCA9}"/>
              </a:ext>
            </a:extLst>
          </p:cNvPr>
          <p:cNvSpPr/>
          <p:nvPr/>
        </p:nvSpPr>
        <p:spPr>
          <a:xfrm>
            <a:off x="9014384" y="3093024"/>
            <a:ext cx="996398" cy="583089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 err="1">
                <a:solidFill>
                  <a:schemeClr val="tx1"/>
                </a:solidFill>
              </a:rPr>
              <a:t>BioSnap</a:t>
            </a:r>
            <a:endParaRPr lang="it-IT" sz="1600" dirty="0">
              <a:solidFill>
                <a:schemeClr val="tx1"/>
              </a:solidFill>
            </a:endParaRPr>
          </a:p>
        </p:txBody>
      </p:sp>
      <p:sp>
        <p:nvSpPr>
          <p:cNvPr id="36" name="Rettangolo con angoli arrotondati 35">
            <a:extLst>
              <a:ext uri="{FF2B5EF4-FFF2-40B4-BE49-F238E27FC236}">
                <a16:creationId xmlns:a16="http://schemas.microsoft.com/office/drawing/2014/main" id="{32B6FB84-E06E-4185-9739-63FC4E509204}"/>
              </a:ext>
            </a:extLst>
          </p:cNvPr>
          <p:cNvSpPr/>
          <p:nvPr/>
        </p:nvSpPr>
        <p:spPr>
          <a:xfrm>
            <a:off x="9075262" y="2433907"/>
            <a:ext cx="874643" cy="583089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 err="1">
                <a:solidFill>
                  <a:schemeClr val="tx1"/>
                </a:solidFill>
              </a:rPr>
              <a:t>DisGe</a:t>
            </a:r>
            <a:endParaRPr lang="it-IT" sz="1600" dirty="0">
              <a:solidFill>
                <a:schemeClr val="tx1"/>
              </a:solidFill>
            </a:endParaRPr>
          </a:p>
          <a:p>
            <a:pPr algn="ctr"/>
            <a:r>
              <a:rPr lang="it-IT" sz="1600" dirty="0">
                <a:solidFill>
                  <a:schemeClr val="tx1"/>
                </a:solidFill>
              </a:rPr>
              <a:t>NET</a:t>
            </a:r>
          </a:p>
        </p:txBody>
      </p:sp>
      <p:sp>
        <p:nvSpPr>
          <p:cNvPr id="37" name="Rettangolo 36">
            <a:extLst>
              <a:ext uri="{FF2B5EF4-FFF2-40B4-BE49-F238E27FC236}">
                <a16:creationId xmlns:a16="http://schemas.microsoft.com/office/drawing/2014/main" id="{6A935022-B218-44D3-93F5-ED01ECAA906D}"/>
              </a:ext>
            </a:extLst>
          </p:cNvPr>
          <p:cNvSpPr/>
          <p:nvPr/>
        </p:nvSpPr>
        <p:spPr>
          <a:xfrm>
            <a:off x="4724400" y="2301663"/>
            <a:ext cx="1157918" cy="1460118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8" name="Rettangolo 37">
            <a:extLst>
              <a:ext uri="{FF2B5EF4-FFF2-40B4-BE49-F238E27FC236}">
                <a16:creationId xmlns:a16="http://schemas.microsoft.com/office/drawing/2014/main" id="{EC2048E6-50B0-41AD-B8BB-6C590310DC28}"/>
              </a:ext>
            </a:extLst>
          </p:cNvPr>
          <p:cNvSpPr/>
          <p:nvPr/>
        </p:nvSpPr>
        <p:spPr>
          <a:xfrm>
            <a:off x="8904638" y="2298654"/>
            <a:ext cx="1229139" cy="146011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39" name="Connettore 2 38">
            <a:extLst>
              <a:ext uri="{FF2B5EF4-FFF2-40B4-BE49-F238E27FC236}">
                <a16:creationId xmlns:a16="http://schemas.microsoft.com/office/drawing/2014/main" id="{88EAEBFB-9926-43A6-8BB1-BE7E0155521F}"/>
              </a:ext>
            </a:extLst>
          </p:cNvPr>
          <p:cNvCxnSpPr>
            <a:cxnSpLocks/>
          </p:cNvCxnSpPr>
          <p:nvPr/>
        </p:nvCxnSpPr>
        <p:spPr>
          <a:xfrm>
            <a:off x="5373751" y="3778652"/>
            <a:ext cx="218666" cy="6436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ttore 2 39">
            <a:extLst>
              <a:ext uri="{FF2B5EF4-FFF2-40B4-BE49-F238E27FC236}">
                <a16:creationId xmlns:a16="http://schemas.microsoft.com/office/drawing/2014/main" id="{D345EFF5-F6C6-4CB5-B119-556259F38022}"/>
              </a:ext>
            </a:extLst>
          </p:cNvPr>
          <p:cNvCxnSpPr>
            <a:cxnSpLocks/>
            <a:endCxn id="21" idx="6"/>
          </p:cNvCxnSpPr>
          <p:nvPr/>
        </p:nvCxnSpPr>
        <p:spPr>
          <a:xfrm flipH="1">
            <a:off x="7176011" y="4554794"/>
            <a:ext cx="1581194" cy="1500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ttore 2 40">
            <a:extLst>
              <a:ext uri="{FF2B5EF4-FFF2-40B4-BE49-F238E27FC236}">
                <a16:creationId xmlns:a16="http://schemas.microsoft.com/office/drawing/2014/main" id="{577C00A9-50FD-49BA-B6E7-F5CB463FF22D}"/>
              </a:ext>
            </a:extLst>
          </p:cNvPr>
          <p:cNvCxnSpPr>
            <a:cxnSpLocks/>
            <a:endCxn id="21" idx="2"/>
          </p:cNvCxnSpPr>
          <p:nvPr/>
        </p:nvCxnSpPr>
        <p:spPr>
          <a:xfrm>
            <a:off x="2794540" y="4616191"/>
            <a:ext cx="2155143" cy="886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ttore 2 41">
            <a:extLst>
              <a:ext uri="{FF2B5EF4-FFF2-40B4-BE49-F238E27FC236}">
                <a16:creationId xmlns:a16="http://schemas.microsoft.com/office/drawing/2014/main" id="{1AA406EC-BC13-493E-B20C-F5DC68ED83B9}"/>
              </a:ext>
            </a:extLst>
          </p:cNvPr>
          <p:cNvCxnSpPr>
            <a:cxnSpLocks/>
          </p:cNvCxnSpPr>
          <p:nvPr/>
        </p:nvCxnSpPr>
        <p:spPr>
          <a:xfrm>
            <a:off x="3390898" y="3778652"/>
            <a:ext cx="1751781" cy="7724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ttore 2 42">
            <a:extLst>
              <a:ext uri="{FF2B5EF4-FFF2-40B4-BE49-F238E27FC236}">
                <a16:creationId xmlns:a16="http://schemas.microsoft.com/office/drawing/2014/main" id="{649C146D-68E2-421E-922D-50ABBD7D8FA9}"/>
              </a:ext>
            </a:extLst>
          </p:cNvPr>
          <p:cNvCxnSpPr>
            <a:cxnSpLocks/>
          </p:cNvCxnSpPr>
          <p:nvPr/>
        </p:nvCxnSpPr>
        <p:spPr>
          <a:xfrm flipH="1">
            <a:off x="7049323" y="3763355"/>
            <a:ext cx="1844552" cy="787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ttore 2 43">
            <a:extLst>
              <a:ext uri="{FF2B5EF4-FFF2-40B4-BE49-F238E27FC236}">
                <a16:creationId xmlns:a16="http://schemas.microsoft.com/office/drawing/2014/main" id="{67785578-BDA6-4638-B8B0-E10666CF008D}"/>
              </a:ext>
            </a:extLst>
          </p:cNvPr>
          <p:cNvCxnSpPr>
            <a:cxnSpLocks/>
          </p:cNvCxnSpPr>
          <p:nvPr/>
        </p:nvCxnSpPr>
        <p:spPr>
          <a:xfrm flipH="1">
            <a:off x="6673355" y="3326322"/>
            <a:ext cx="509276" cy="11161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97714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2E961F1-4A28-4A5F-BBD4-6E400E5E6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72357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7F57BEA8-497D-4AA8-8A18-BDCD696B2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8596"/>
            <a:ext cx="12192000" cy="17355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F5275A58-E61B-4BD4-A56E-9FC95C4532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89439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u="sng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Data quality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13C339DB-94D3-4750-89FE-839E5B24C927}"/>
              </a:ext>
            </a:extLst>
          </p:cNvPr>
          <p:cNvSpPr txBox="1"/>
          <p:nvPr/>
        </p:nvSpPr>
        <p:spPr>
          <a:xfrm>
            <a:off x="1524000" y="1548499"/>
            <a:ext cx="9144000" cy="420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endParaRPr lang="en-US" sz="2000" dirty="0">
              <a:solidFill>
                <a:srgbClr val="F9F07E"/>
              </a:solidFill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82415D3-DDE5-4D63-8CB3-23A5EC581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1479733"/>
            <a:ext cx="2743200" cy="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D7193FB-6AE6-4B3B-8F89-56B55DD63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201402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0B34521A-C902-40B1-949C-CBCFC922F193}"/>
              </a:ext>
            </a:extLst>
          </p:cNvPr>
          <p:cNvSpPr txBox="1"/>
          <p:nvPr/>
        </p:nvSpPr>
        <p:spPr>
          <a:xfrm>
            <a:off x="357809" y="2425149"/>
            <a:ext cx="573819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600" dirty="0" err="1"/>
              <a:t>Pandas</a:t>
            </a:r>
            <a:r>
              <a:rPr lang="it-IT" sz="3600" dirty="0"/>
              <a:t>-profiling:</a:t>
            </a:r>
          </a:p>
          <a:p>
            <a:endParaRPr lang="it-IT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it-IT" altLang="it-IT" dirty="0" err="1"/>
              <a:t>Pandas</a:t>
            </a:r>
            <a:r>
              <a:rPr lang="it-IT" altLang="it-IT" dirty="0"/>
              <a:t>-profiling </a:t>
            </a:r>
            <a:r>
              <a:rPr lang="it-IT" altLang="it-IT" dirty="0" err="1"/>
              <a:t>extends</a:t>
            </a:r>
            <a:r>
              <a:rPr lang="it-IT" altLang="it-IT" dirty="0"/>
              <a:t> the </a:t>
            </a:r>
            <a:r>
              <a:rPr lang="it-IT" altLang="it-IT" dirty="0" err="1"/>
              <a:t>pandas</a:t>
            </a:r>
            <a:r>
              <a:rPr lang="it-IT" altLang="it-IT" dirty="0"/>
              <a:t> </a:t>
            </a:r>
            <a:r>
              <a:rPr lang="it-IT" altLang="it-IT" dirty="0" err="1"/>
              <a:t>DataFrame</a:t>
            </a:r>
            <a:r>
              <a:rPr lang="it-IT" altLang="it-IT" dirty="0"/>
              <a:t> for </a:t>
            </a:r>
            <a:r>
              <a:rPr lang="it-IT" altLang="it-IT" dirty="0" err="1"/>
              <a:t>quick</a:t>
            </a:r>
            <a:r>
              <a:rPr lang="it-IT" altLang="it-IT" dirty="0"/>
              <a:t> data </a:t>
            </a:r>
            <a:r>
              <a:rPr lang="it-IT" altLang="it-IT" dirty="0" err="1"/>
              <a:t>analysis</a:t>
            </a:r>
            <a:r>
              <a:rPr lang="it-IT" altLang="it-IT" dirty="0"/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it-IT" altLang="it-IT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it-IT" altLang="it-IT" dirty="0"/>
              <a:t>For </a:t>
            </a:r>
            <a:r>
              <a:rPr lang="it-IT" altLang="it-IT" dirty="0" err="1"/>
              <a:t>each</a:t>
            </a:r>
            <a:r>
              <a:rPr lang="it-IT" altLang="it-IT" dirty="0"/>
              <a:t> </a:t>
            </a:r>
            <a:r>
              <a:rPr lang="it-IT" altLang="it-IT" dirty="0" err="1"/>
              <a:t>column</a:t>
            </a:r>
            <a:r>
              <a:rPr lang="it-IT" altLang="it-IT" dirty="0"/>
              <a:t> </a:t>
            </a:r>
            <a:r>
              <a:rPr lang="it-IT" altLang="it-IT" dirty="0" err="1"/>
              <a:t>various</a:t>
            </a:r>
            <a:r>
              <a:rPr lang="it-IT" altLang="it-IT" dirty="0"/>
              <a:t> </a:t>
            </a:r>
            <a:r>
              <a:rPr lang="it-IT" altLang="it-IT" dirty="0" err="1"/>
              <a:t>statistics</a:t>
            </a:r>
            <a:r>
              <a:rPr lang="it-IT" altLang="it-IT" dirty="0"/>
              <a:t> - </a:t>
            </a:r>
            <a:r>
              <a:rPr lang="it-IT" altLang="it-IT" dirty="0" err="1"/>
              <a:t>if</a:t>
            </a:r>
            <a:r>
              <a:rPr lang="it-IT" altLang="it-IT" dirty="0"/>
              <a:t> </a:t>
            </a:r>
            <a:r>
              <a:rPr lang="it-IT" altLang="it-IT" dirty="0" err="1"/>
              <a:t>relevant</a:t>
            </a:r>
            <a:r>
              <a:rPr lang="it-IT" altLang="it-IT" dirty="0"/>
              <a:t> for the </a:t>
            </a:r>
            <a:r>
              <a:rPr lang="it-IT" altLang="it-IT" dirty="0" err="1"/>
              <a:t>column</a:t>
            </a:r>
            <a:r>
              <a:rPr lang="it-IT" altLang="it-IT" dirty="0"/>
              <a:t> </a:t>
            </a:r>
            <a:r>
              <a:rPr lang="it-IT" altLang="it-IT" dirty="0" err="1"/>
              <a:t>type</a:t>
            </a:r>
            <a:r>
              <a:rPr lang="it-IT" altLang="it-IT" dirty="0"/>
              <a:t> - are </a:t>
            </a:r>
            <a:r>
              <a:rPr lang="it-IT" altLang="it-IT" dirty="0" err="1"/>
              <a:t>presented</a:t>
            </a:r>
            <a:r>
              <a:rPr lang="it-IT" altLang="it-IT" dirty="0"/>
              <a:t> in an interactive HTML report:</a:t>
            </a:r>
          </a:p>
          <a:p>
            <a:endParaRPr lang="it-IT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83B08C29-DAA9-4522-9A50-200BD79029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4339" y="2658052"/>
            <a:ext cx="3669231" cy="2122695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2EEDD312-EA86-4D56-A24E-A3FD19AD3A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073" y="5010472"/>
            <a:ext cx="10744200" cy="1581150"/>
          </a:xfrm>
          <a:prstGeom prst="rect">
            <a:avLst/>
          </a:prstGeom>
        </p:spPr>
      </p:pic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10B2ACE7-295C-42D0-BFCE-F33F37B04600}"/>
              </a:ext>
            </a:extLst>
          </p:cNvPr>
          <p:cNvCxnSpPr/>
          <p:nvPr/>
        </p:nvCxnSpPr>
        <p:spPr>
          <a:xfrm flipH="1">
            <a:off x="357809" y="4933404"/>
            <a:ext cx="1147638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68259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2E961F1-4A28-4A5F-BBD4-6E400E5E6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72357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7F57BEA8-497D-4AA8-8A18-BDCD696B2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8596"/>
            <a:ext cx="12192000" cy="17355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F5275A58-E61B-4BD4-A56E-9FC95C4532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89439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u="sng" dirty="0">
                <a:solidFill>
                  <a:schemeClr val="bg1"/>
                </a:solidFill>
              </a:rPr>
              <a:t>Parsing of data</a:t>
            </a:r>
            <a:endParaRPr lang="en-US" sz="5400" u="sng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13C339DB-94D3-4750-89FE-839E5B24C927}"/>
              </a:ext>
            </a:extLst>
          </p:cNvPr>
          <p:cNvSpPr txBox="1"/>
          <p:nvPr/>
        </p:nvSpPr>
        <p:spPr>
          <a:xfrm>
            <a:off x="1524000" y="1548499"/>
            <a:ext cx="9144000" cy="420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endParaRPr lang="en-US" sz="2000" kern="1200" dirty="0">
              <a:solidFill>
                <a:srgbClr val="FF0000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82415D3-DDE5-4D63-8CB3-23A5EC581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1479733"/>
            <a:ext cx="2743200" cy="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D7193FB-6AE6-4B3B-8F89-56B55DD63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201402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5B0CE8D4-87E6-4595-A7BF-19AE0CE76B8F}"/>
              </a:ext>
            </a:extLst>
          </p:cNvPr>
          <p:cNvSpPr txBox="1"/>
          <p:nvPr/>
        </p:nvSpPr>
        <p:spPr>
          <a:xfrm>
            <a:off x="526073" y="2985343"/>
            <a:ext cx="383389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 err="1"/>
              <a:t>Various</a:t>
            </a:r>
            <a:r>
              <a:rPr lang="it-IT" sz="3200" dirty="0"/>
              <a:t> actions like:</a:t>
            </a:r>
          </a:p>
          <a:p>
            <a:endParaRPr lang="it-IT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dirty="0" err="1"/>
              <a:t>Grouping</a:t>
            </a:r>
            <a:r>
              <a:rPr lang="it-IT" sz="2000" dirty="0"/>
              <a:t> </a:t>
            </a:r>
            <a:r>
              <a:rPr lang="it-IT" sz="2000" dirty="0" err="1"/>
              <a:t>tuples</a:t>
            </a:r>
            <a:r>
              <a:rPr lang="it-IT" sz="2000" dirty="0"/>
              <a:t> with </a:t>
            </a:r>
            <a:r>
              <a:rPr lang="it-IT" sz="2000" dirty="0" err="1"/>
              <a:t>same</a:t>
            </a:r>
            <a:r>
              <a:rPr lang="it-IT" sz="2000" dirty="0"/>
              <a:t> </a:t>
            </a:r>
            <a:r>
              <a:rPr lang="it-IT" sz="2000" dirty="0" err="1"/>
              <a:t>ids</a:t>
            </a:r>
            <a:endParaRPr lang="it-IT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dirty="0" err="1"/>
              <a:t>Standardizing</a:t>
            </a:r>
            <a:r>
              <a:rPr lang="it-IT" sz="2000" dirty="0"/>
              <a:t>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dirty="0" err="1"/>
              <a:t>Deleting</a:t>
            </a:r>
            <a:r>
              <a:rPr lang="it-IT" sz="2000" dirty="0"/>
              <a:t> </a:t>
            </a:r>
            <a:r>
              <a:rPr lang="it-IT" sz="2000" dirty="0" err="1"/>
              <a:t>useless</a:t>
            </a:r>
            <a:r>
              <a:rPr lang="it-IT" sz="2000" dirty="0"/>
              <a:t> </a:t>
            </a:r>
            <a:r>
              <a:rPr lang="it-IT" sz="2000" dirty="0" err="1"/>
              <a:t>tuples</a:t>
            </a:r>
            <a:endParaRPr lang="it-IT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dirty="0" err="1"/>
              <a:t>Adding</a:t>
            </a:r>
            <a:r>
              <a:rPr lang="it-IT" sz="2000" dirty="0"/>
              <a:t> </a:t>
            </a:r>
            <a:r>
              <a:rPr lang="it-IT" sz="2000" dirty="0" err="1"/>
              <a:t>useful</a:t>
            </a:r>
            <a:r>
              <a:rPr lang="it-IT" sz="2000" dirty="0"/>
              <a:t> </a:t>
            </a:r>
            <a:r>
              <a:rPr lang="it-IT" sz="2000" dirty="0" err="1"/>
              <a:t>columns</a:t>
            </a:r>
            <a:endParaRPr lang="it-IT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dirty="0" err="1"/>
              <a:t>Saving</a:t>
            </a:r>
            <a:r>
              <a:rPr lang="it-IT" sz="2000" dirty="0"/>
              <a:t> the output</a:t>
            </a:r>
          </a:p>
          <a:p>
            <a:endParaRPr lang="it-IT" sz="2000" dirty="0"/>
          </a:p>
          <a:p>
            <a:endParaRPr lang="it-IT" sz="2000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AA9CBA58-A2EE-4961-B33B-663391C08237}"/>
              </a:ext>
            </a:extLst>
          </p:cNvPr>
          <p:cNvSpPr txBox="1"/>
          <p:nvPr/>
        </p:nvSpPr>
        <p:spPr>
          <a:xfrm>
            <a:off x="7244969" y="2893009"/>
            <a:ext cx="4943855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/>
              <a:t>New gene datasets:</a:t>
            </a:r>
          </a:p>
          <a:p>
            <a:endParaRPr lang="it-IT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dirty="0" err="1"/>
              <a:t>Biogrid</a:t>
            </a:r>
            <a:r>
              <a:rPr lang="it-IT" sz="2000" dirty="0"/>
              <a:t>:    697804 → </a:t>
            </a:r>
            <a:r>
              <a:rPr lang="it-IT" sz="2000" b="1" dirty="0"/>
              <a:t>484711</a:t>
            </a:r>
            <a:r>
              <a:rPr lang="it-IT" sz="2000" dirty="0"/>
              <a:t> </a:t>
            </a:r>
            <a:r>
              <a:rPr lang="it-IT" sz="2000" dirty="0" err="1"/>
              <a:t>tuples</a:t>
            </a:r>
            <a:endParaRPr lang="it-IT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dirty="0" err="1"/>
              <a:t>IntAct</a:t>
            </a:r>
            <a:r>
              <a:rPr lang="it-IT" sz="2000" dirty="0"/>
              <a:t>:      1118895 → </a:t>
            </a:r>
            <a:r>
              <a:rPr lang="it-IT" sz="2000" b="1" dirty="0"/>
              <a:t>287529</a:t>
            </a:r>
            <a:r>
              <a:rPr lang="it-IT" sz="2000" dirty="0"/>
              <a:t> </a:t>
            </a:r>
            <a:r>
              <a:rPr lang="it-IT" sz="2000" dirty="0" err="1"/>
              <a:t>tuples</a:t>
            </a:r>
            <a:endParaRPr lang="it-IT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dirty="0" err="1"/>
              <a:t>Mint</a:t>
            </a:r>
            <a:r>
              <a:rPr lang="it-IT" sz="2000" dirty="0"/>
              <a:t>:         57190 → </a:t>
            </a:r>
            <a:r>
              <a:rPr lang="it-IT" sz="2000" b="1" dirty="0"/>
              <a:t>26656</a:t>
            </a:r>
            <a:r>
              <a:rPr lang="it-IT" sz="2000" dirty="0"/>
              <a:t> </a:t>
            </a:r>
            <a:r>
              <a:rPr lang="it-IT" sz="2000" dirty="0" err="1"/>
              <a:t>tuples</a:t>
            </a:r>
            <a:endParaRPr lang="it-IT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dirty="0"/>
              <a:t>Innate:      24077 → </a:t>
            </a:r>
            <a:r>
              <a:rPr lang="it-IT" sz="2000" b="1" dirty="0"/>
              <a:t>10317 </a:t>
            </a:r>
            <a:r>
              <a:rPr lang="it-IT" sz="2000" dirty="0" err="1"/>
              <a:t>tuples</a:t>
            </a:r>
            <a:endParaRPr lang="it-IT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dirty="0" err="1"/>
              <a:t>Dip</a:t>
            </a:r>
            <a:r>
              <a:rPr lang="it-IT" sz="2000" dirty="0"/>
              <a:t>:           7705 → </a:t>
            </a:r>
            <a:r>
              <a:rPr lang="it-IT" sz="2000" b="1" dirty="0"/>
              <a:t>5006</a:t>
            </a:r>
            <a:r>
              <a:rPr lang="it-IT" sz="2000" dirty="0"/>
              <a:t> </a:t>
            </a:r>
            <a:r>
              <a:rPr lang="it-IT" sz="2000" dirty="0" err="1"/>
              <a:t>tuples</a:t>
            </a:r>
            <a:endParaRPr lang="it-IT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dirty="0" err="1"/>
              <a:t>Matrixdb</a:t>
            </a:r>
            <a:r>
              <a:rPr lang="it-IT" sz="2000" dirty="0"/>
              <a:t>: 1661 → </a:t>
            </a:r>
            <a:r>
              <a:rPr lang="it-IT" sz="2000" b="1" dirty="0"/>
              <a:t>229</a:t>
            </a:r>
            <a:r>
              <a:rPr lang="it-IT" sz="2000" dirty="0"/>
              <a:t> </a:t>
            </a:r>
            <a:r>
              <a:rPr lang="it-IT" sz="2000" dirty="0" err="1"/>
              <a:t>tuples</a:t>
            </a:r>
            <a:endParaRPr lang="it-IT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sz="2000" dirty="0"/>
          </a:p>
        </p:txBody>
      </p:sp>
      <p:sp>
        <p:nvSpPr>
          <p:cNvPr id="6" name="Freccia a destra 5">
            <a:extLst>
              <a:ext uri="{FF2B5EF4-FFF2-40B4-BE49-F238E27FC236}">
                <a16:creationId xmlns:a16="http://schemas.microsoft.com/office/drawing/2014/main" id="{E65D4A10-6345-42AB-BAAF-23E9B154D2F8}"/>
              </a:ext>
            </a:extLst>
          </p:cNvPr>
          <p:cNvSpPr/>
          <p:nvPr/>
        </p:nvSpPr>
        <p:spPr>
          <a:xfrm>
            <a:off x="4565374" y="3483207"/>
            <a:ext cx="2047461" cy="18950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077761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2E961F1-4A28-4A5F-BBD4-6E400E5E6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72357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7F57BEA8-497D-4AA8-8A18-BDCD696B2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8596"/>
            <a:ext cx="12192000" cy="17355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F5275A58-E61B-4BD4-A56E-9FC95C4532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89439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u="sng" dirty="0">
                <a:solidFill>
                  <a:schemeClr val="bg1"/>
                </a:solidFill>
              </a:rPr>
              <a:t>Parsing of data</a:t>
            </a:r>
            <a:endParaRPr lang="en-US" sz="5400" u="sng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13C339DB-94D3-4750-89FE-839E5B24C927}"/>
              </a:ext>
            </a:extLst>
          </p:cNvPr>
          <p:cNvSpPr txBox="1"/>
          <p:nvPr/>
        </p:nvSpPr>
        <p:spPr>
          <a:xfrm>
            <a:off x="1524000" y="1548499"/>
            <a:ext cx="9144000" cy="420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2000" b="1" dirty="0">
                <a:solidFill>
                  <a:schemeClr val="accent4"/>
                </a:solidFill>
              </a:rPr>
              <a:t>BIOGRID</a:t>
            </a:r>
            <a:endParaRPr lang="en-US" sz="2000" b="1" kern="1200" dirty="0">
              <a:solidFill>
                <a:schemeClr val="accent4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82415D3-DDE5-4D63-8CB3-23A5EC581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1479733"/>
            <a:ext cx="2743200" cy="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D7193FB-6AE6-4B3B-8F89-56B55DD63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201402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magine 6">
            <a:extLst>
              <a:ext uri="{FF2B5EF4-FFF2-40B4-BE49-F238E27FC236}">
                <a16:creationId xmlns:a16="http://schemas.microsoft.com/office/drawing/2014/main" id="{F2404900-FAFC-4D68-B09E-5DD35045CA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435" y="2604227"/>
            <a:ext cx="11463130" cy="1425287"/>
          </a:xfrm>
          <a:prstGeom prst="rect">
            <a:avLst/>
          </a:prstGeom>
        </p:spPr>
      </p:pic>
      <p:sp>
        <p:nvSpPr>
          <p:cNvPr id="9" name="Rettangolo 8">
            <a:extLst>
              <a:ext uri="{FF2B5EF4-FFF2-40B4-BE49-F238E27FC236}">
                <a16:creationId xmlns:a16="http://schemas.microsoft.com/office/drawing/2014/main" id="{B27AF818-6290-4082-91EC-A6AF3D268016}"/>
              </a:ext>
            </a:extLst>
          </p:cNvPr>
          <p:cNvSpPr/>
          <p:nvPr/>
        </p:nvSpPr>
        <p:spPr>
          <a:xfrm>
            <a:off x="9688927" y="2611997"/>
            <a:ext cx="2138638" cy="1417517"/>
          </a:xfrm>
          <a:prstGeom prst="rect">
            <a:avLst/>
          </a:prstGeom>
          <a:solidFill>
            <a:srgbClr val="FF0000">
              <a:alpha val="38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Simbolo &quot;Non consentito&quot; 9">
            <a:extLst>
              <a:ext uri="{FF2B5EF4-FFF2-40B4-BE49-F238E27FC236}">
                <a16:creationId xmlns:a16="http://schemas.microsoft.com/office/drawing/2014/main" id="{01A43C3F-55BF-4C08-8132-5DB81D0EEA7F}"/>
              </a:ext>
            </a:extLst>
          </p:cNvPr>
          <p:cNvSpPr/>
          <p:nvPr/>
        </p:nvSpPr>
        <p:spPr>
          <a:xfrm>
            <a:off x="9688927" y="2604227"/>
            <a:ext cx="2138638" cy="1425287"/>
          </a:xfrm>
          <a:prstGeom prst="noSmoking">
            <a:avLst/>
          </a:prstGeom>
          <a:solidFill>
            <a:srgbClr val="FF0000">
              <a:alpha val="24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9A05CC81-D1FE-4F92-840E-E539C58C4AB2}"/>
              </a:ext>
            </a:extLst>
          </p:cNvPr>
          <p:cNvSpPr txBox="1"/>
          <p:nvPr/>
        </p:nvSpPr>
        <p:spPr>
          <a:xfrm>
            <a:off x="698770" y="4432338"/>
            <a:ext cx="1079128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en-US" dirty="0">
                <a:solidFill>
                  <a:srgbClr val="202124"/>
                </a:solidFill>
                <a:latin typeface="Google Sans"/>
              </a:rPr>
              <a:t>Delete meaningless or useless columns</a:t>
            </a:r>
          </a:p>
          <a:p>
            <a:pPr marL="342900" indent="-342900">
              <a:buAutoNum type="arabicParenR"/>
            </a:pPr>
            <a:r>
              <a:rPr lang="en-US" dirty="0">
                <a:solidFill>
                  <a:srgbClr val="202124"/>
                </a:solidFill>
                <a:latin typeface="Google Sans"/>
              </a:rPr>
              <a:t>U</a:t>
            </a:r>
            <a:r>
              <a:rPr lang="en-US" b="0" i="0" dirty="0">
                <a:solidFill>
                  <a:srgbClr val="202124"/>
                </a:solidFill>
                <a:effectLst/>
                <a:latin typeface="Google Sans"/>
              </a:rPr>
              <a:t>nify tuples with the same pair (Entrez Gene Id A , Entrez Gene Id B)</a:t>
            </a:r>
          </a:p>
          <a:p>
            <a:pPr marL="342900" indent="-342900">
              <a:buAutoNum type="arabicParenR"/>
            </a:pPr>
            <a:r>
              <a:rPr lang="en-US" dirty="0">
                <a:solidFill>
                  <a:srgbClr val="202124"/>
                </a:solidFill>
                <a:latin typeface="Google Sans"/>
              </a:rPr>
              <a:t>Split different data in the same record with format </a:t>
            </a:r>
            <a:r>
              <a:rPr lang="en-US" dirty="0" err="1">
                <a:solidFill>
                  <a:srgbClr val="202124"/>
                </a:solidFill>
                <a:latin typeface="Google Sans"/>
              </a:rPr>
              <a:t>a|b|c|d</a:t>
            </a:r>
            <a:endParaRPr lang="en-US" dirty="0">
              <a:solidFill>
                <a:srgbClr val="202124"/>
              </a:solidFill>
              <a:latin typeface="Google Sans"/>
            </a:endParaRPr>
          </a:p>
          <a:p>
            <a:pPr marL="342900" indent="-342900">
              <a:buAutoNum type="arabicParenR"/>
            </a:pPr>
            <a:r>
              <a:rPr lang="en-US" dirty="0">
                <a:solidFill>
                  <a:srgbClr val="202124"/>
                </a:solidFill>
                <a:latin typeface="Google Sans"/>
              </a:rPr>
              <a:t>Delete rows without </a:t>
            </a:r>
            <a:r>
              <a:rPr lang="en-US" b="0" i="0" dirty="0">
                <a:solidFill>
                  <a:srgbClr val="202124"/>
                </a:solidFill>
                <a:effectLst/>
                <a:latin typeface="Google Sans"/>
              </a:rPr>
              <a:t>Entrez Gene Id A or Entrez Gene Id B</a:t>
            </a:r>
          </a:p>
          <a:p>
            <a:pPr marL="342900" indent="-342900">
              <a:buAutoNum type="arabicParenR"/>
            </a:pPr>
            <a:r>
              <a:rPr lang="en-US" dirty="0">
                <a:solidFill>
                  <a:srgbClr val="202124"/>
                </a:solidFill>
                <a:latin typeface="Google Sans"/>
              </a:rPr>
              <a:t>Delete rows not referring to human genes</a:t>
            </a:r>
          </a:p>
          <a:p>
            <a:pPr marL="342900" indent="-342900">
              <a:buAutoNum type="arabicParenR"/>
            </a:pPr>
            <a:r>
              <a:rPr lang="en-US" dirty="0">
                <a:solidFill>
                  <a:srgbClr val="202124"/>
                </a:solidFill>
                <a:latin typeface="Google Sans"/>
              </a:rPr>
              <a:t>Adding columns related to </a:t>
            </a:r>
            <a:r>
              <a:rPr lang="en-US" dirty="0" err="1">
                <a:solidFill>
                  <a:srgbClr val="202124"/>
                </a:solidFill>
                <a:latin typeface="Google Sans"/>
              </a:rPr>
              <a:t>Uniprot</a:t>
            </a:r>
            <a:r>
              <a:rPr lang="en-US" dirty="0">
                <a:solidFill>
                  <a:srgbClr val="202124"/>
                </a:solidFill>
                <a:latin typeface="Google Sans"/>
              </a:rPr>
              <a:t> Ids, </a:t>
            </a:r>
            <a:r>
              <a:rPr lang="en-US" dirty="0" err="1">
                <a:solidFill>
                  <a:srgbClr val="202124"/>
                </a:solidFill>
                <a:latin typeface="Google Sans"/>
              </a:rPr>
              <a:t>Ensembl</a:t>
            </a:r>
            <a:r>
              <a:rPr lang="en-US" dirty="0">
                <a:solidFill>
                  <a:srgbClr val="202124"/>
                </a:solidFill>
                <a:latin typeface="Google Sans"/>
              </a:rPr>
              <a:t> Ids mapped from uniprot-entrez-ensembl-hgnc.xlsx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71873347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2699</TotalTime>
  <Words>1091</Words>
  <Application>Microsoft Office PowerPoint</Application>
  <PresentationFormat>Widescreen</PresentationFormat>
  <Paragraphs>281</Paragraphs>
  <Slides>34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34</vt:i4>
      </vt:variant>
    </vt:vector>
  </HeadingPairs>
  <TitlesOfParts>
    <vt:vector size="40" baseType="lpstr">
      <vt:lpstr>Arial</vt:lpstr>
      <vt:lpstr>Calibri</vt:lpstr>
      <vt:lpstr>Calibri Light</vt:lpstr>
      <vt:lpstr>Felix Titling</vt:lpstr>
      <vt:lpstr>Google Sans</vt:lpstr>
      <vt:lpstr>Tema di Office</vt:lpstr>
      <vt:lpstr>Presentazione standard di PowerPoint</vt:lpstr>
      <vt:lpstr>Goal of the project</vt:lpstr>
      <vt:lpstr>Datasets</vt:lpstr>
      <vt:lpstr>NeTlas architecture</vt:lpstr>
      <vt:lpstr>NeTlas architecture</vt:lpstr>
      <vt:lpstr>NeTlas architecture</vt:lpstr>
      <vt:lpstr>Data quality</vt:lpstr>
      <vt:lpstr>Parsing of data</vt:lpstr>
      <vt:lpstr>Parsing of data</vt:lpstr>
      <vt:lpstr>Parsing of data</vt:lpstr>
      <vt:lpstr>Parsing of data</vt:lpstr>
      <vt:lpstr>Parsing of data</vt:lpstr>
      <vt:lpstr>Parsing of data</vt:lpstr>
      <vt:lpstr>Parsing of data</vt:lpstr>
      <vt:lpstr>Parsing of data</vt:lpstr>
      <vt:lpstr>Parsing of data</vt:lpstr>
      <vt:lpstr>Parsing of data</vt:lpstr>
      <vt:lpstr>Parsing of data</vt:lpstr>
      <vt:lpstr>Parsing of data</vt:lpstr>
      <vt:lpstr>Parsing of data</vt:lpstr>
      <vt:lpstr>Data aggregation</vt:lpstr>
      <vt:lpstr>Reliability score</vt:lpstr>
      <vt:lpstr>ER Schema</vt:lpstr>
      <vt:lpstr>Store data in Neo4j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NeTlas</dc:title>
  <dc:creator>Matteo</dc:creator>
  <cp:lastModifiedBy>Matteo Rizza</cp:lastModifiedBy>
  <cp:revision>93</cp:revision>
  <dcterms:created xsi:type="dcterms:W3CDTF">2020-11-07T21:16:18Z</dcterms:created>
  <dcterms:modified xsi:type="dcterms:W3CDTF">2021-04-21T16:29:26Z</dcterms:modified>
</cp:coreProperties>
</file>